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60" r:id="rId4"/>
  </p:sldMasterIdLst>
  <p:notesMasterIdLst>
    <p:notesMasterId r:id="rId23"/>
  </p:notesMasterIdLst>
  <p:sldIdLst>
    <p:sldId id="257" r:id="rId5"/>
    <p:sldId id="256"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80"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B5EA616-3FE0-C08F-E2F6-D93A6938570F}" name="Philipp Stallbaumer" initials="PS" userId="S::philippstallbaumer@ustudio.global::29f7b192-119a-4913-b3a5-f1feb00b2b42" providerId="AD"/>
  <p188:author id="{06EF012F-C47B-DE18-A180-6BD57FFCB23E}" name="Sattelkau, Katja" initials="SK" userId="S::Katja.Sattelkau@unilever.com::88516f45-44d4-42e5-9254-2240ef1b9cb9" providerId="AD"/>
  <p188:author id="{D0C282C6-B3FD-F71F-A5B4-826EE9CF950D}" name="Karl-Heinz Haas" initials="KHH" userId="252c430f9f221365" providerId="Windows Live"/>
  <p188:author id="{7BCBEAE4-FE4C-E1F2-DB69-025CDC7C0E95}" name="Gastbenutzer" initials="Ga" userId="S::urn:spo:anon#a033d7d02d68c4cfd07dda2a7ddc7c037dfb14de300e43446262103de7f95c2f::" providerId="AD"/>
  <p188:author id="{1AF01BFC-A563-D105-97EB-8DB6B52F4439}" name="Resi Kuehne" initials="RK" userId="S::resikuehne@ustudio.global::50c986c0-9ece-47a5-befe-45af3f504bd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rah Huggins" initials="SH" lastIdx="7" clrIdx="0">
    <p:extLst>
      <p:ext uri="{19B8F6BF-5375-455C-9EA6-DF929625EA0E}">
        <p15:presenceInfo xmlns:p15="http://schemas.microsoft.com/office/powerpoint/2012/main" userId="59eb9de97f697fbe" providerId="Windows Live"/>
      </p:ext>
    </p:extLst>
  </p:cmAuthor>
  <p:cmAuthor id="2" name="Alex Haworth" initials="AH" lastIdx="3" clrIdx="1">
    <p:extLst>
      <p:ext uri="{19B8F6BF-5375-455C-9EA6-DF929625EA0E}">
        <p15:presenceInfo xmlns:p15="http://schemas.microsoft.com/office/powerpoint/2012/main" userId="S::alex.haworth@wearefutures.com::0d60a2ff-f251-4c07-95d7-0aae2a9a6aa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C5C"/>
    <a:srgbClr val="E77A22"/>
    <a:srgbClr val="3B9B47"/>
    <a:srgbClr val="84BD00"/>
    <a:srgbClr val="0084D4"/>
    <a:srgbClr val="34C7F5"/>
    <a:srgbClr val="0084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52"/>
    <p:restoredTop sz="50789" autoAdjust="0"/>
  </p:normalViewPr>
  <p:slideViewPr>
    <p:cSldViewPr snapToGrid="0">
      <p:cViewPr varScale="1">
        <p:scale>
          <a:sx n="41" d="100"/>
          <a:sy n="41" d="100"/>
        </p:scale>
        <p:origin x="2909"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ustomXml" Target="../customXml/item4.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si Kühne" userId="S::resikuehne@ustudio.global::50c986c0-9ece-47a5-befe-45af3f504bd3" providerId="AD" clId="Web-{8D562A35-C817-94C2-9140-D9A9E512B951}"/>
    <pc:docChg chg="">
      <pc:chgData name="Resi Kühne" userId="S::resikuehne@ustudio.global::50c986c0-9ece-47a5-befe-45af3f504bd3" providerId="AD" clId="Web-{8D562A35-C817-94C2-9140-D9A9E512B951}" dt="2023-03-10T12:47:13.108" v="0"/>
      <pc:docMkLst>
        <pc:docMk/>
      </pc:docMkLst>
      <pc:sldChg chg="modCm">
        <pc:chgData name="Resi Kühne" userId="S::resikuehne@ustudio.global::50c986c0-9ece-47a5-befe-45af3f504bd3" providerId="AD" clId="Web-{8D562A35-C817-94C2-9140-D9A9E512B951}" dt="2023-03-10T12:47:13.108" v="0"/>
        <pc:sldMkLst>
          <pc:docMk/>
          <pc:sldMk cId="2913505677" sldId="259"/>
        </pc:sldMkLst>
        <pc:extLst>
          <p:ext xmlns:p="http://schemas.openxmlformats.org/presentationml/2006/main" uri="{D6D511B9-2390-475A-947B-AFAB55BFBCF1}">
            <pc226:cmChg xmlns:pc226="http://schemas.microsoft.com/office/powerpoint/2022/06/main/command" chg="mod">
              <pc226:chgData name="Resi Kühne" userId="S::resikuehne@ustudio.global::50c986c0-9ece-47a5-befe-45af3f504bd3" providerId="AD" clId="Web-{8D562A35-C817-94C2-9140-D9A9E512B951}" dt="2023-03-10T12:47:13.108" v="0"/>
              <pc2:cmMkLst xmlns:pc2="http://schemas.microsoft.com/office/powerpoint/2019/9/main/command">
                <pc:docMk/>
                <pc:sldMk cId="2913505677" sldId="259"/>
                <pc2:cmMk id="{35B161E1-7670-494A-8A1B-A9723F46B738}"/>
              </pc2:cmMkLst>
            </pc226:cmChg>
          </p:ext>
        </pc:extLst>
      </pc:sldChg>
    </pc:docChg>
  </pc:docChgLst>
  <pc:docChgLst>
    <pc:chgData name="Willenbrock, Lina" userId="6bee807a-25e2-41f4-8a7c-9ecbf8c28360" providerId="ADAL" clId="{D83C1CE8-F559-4B34-B812-CD59C5C7121A}"/>
    <pc:docChg chg="">
      <pc:chgData name="Willenbrock, Lina" userId="6bee807a-25e2-41f4-8a7c-9ecbf8c28360" providerId="ADAL" clId="{D83C1CE8-F559-4B34-B812-CD59C5C7121A}" dt="2023-03-24T14:40:29.141" v="10"/>
      <pc:docMkLst>
        <pc:docMk/>
      </pc:docMkLst>
      <pc:sldChg chg="delCm">
        <pc:chgData name="Willenbrock, Lina" userId="6bee807a-25e2-41f4-8a7c-9ecbf8c28360" providerId="ADAL" clId="{D83C1CE8-F559-4B34-B812-CD59C5C7121A}" dt="2023-03-24T14:39:22.269" v="1"/>
        <pc:sldMkLst>
          <pc:docMk/>
          <pc:sldMk cId="1894482896" sldId="256"/>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D83C1CE8-F559-4B34-B812-CD59C5C7121A}" dt="2023-03-24T14:39:21.031" v="0"/>
              <pc2:cmMkLst xmlns:pc2="http://schemas.microsoft.com/office/powerpoint/2019/9/main/command">
                <pc:docMk/>
                <pc:sldMk cId="1894482896" sldId="256"/>
                <pc2:cmMk id="{7D64590A-D16E-4792-92F9-6483D950678C}"/>
              </pc2:cmMkLst>
            </pc226:cmChg>
            <pc226:cmChg xmlns:pc226="http://schemas.microsoft.com/office/powerpoint/2022/06/main/command" chg="del">
              <pc226:chgData name="Willenbrock, Lina" userId="6bee807a-25e2-41f4-8a7c-9ecbf8c28360" providerId="ADAL" clId="{D83C1CE8-F559-4B34-B812-CD59C5C7121A}" dt="2023-03-24T14:39:22.269" v="1"/>
              <pc2:cmMkLst xmlns:pc2="http://schemas.microsoft.com/office/powerpoint/2019/9/main/command">
                <pc:docMk/>
                <pc:sldMk cId="1894482896" sldId="256"/>
                <pc2:cmMk id="{6C22BF56-E985-4EDE-8B10-C3900F851533}"/>
              </pc2:cmMkLst>
            </pc226:cmChg>
          </p:ext>
        </pc:extLst>
      </pc:sldChg>
      <pc:sldChg chg="delCm">
        <pc:chgData name="Willenbrock, Lina" userId="6bee807a-25e2-41f4-8a7c-9ecbf8c28360" providerId="ADAL" clId="{D83C1CE8-F559-4B34-B812-CD59C5C7121A}" dt="2023-03-24T14:39:31.866" v="4"/>
        <pc:sldMkLst>
          <pc:docMk/>
          <pc:sldMk cId="1103532363" sldId="258"/>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D83C1CE8-F559-4B34-B812-CD59C5C7121A}" dt="2023-03-24T14:39:30.569" v="3"/>
              <pc2:cmMkLst xmlns:pc2="http://schemas.microsoft.com/office/powerpoint/2019/9/main/command">
                <pc:docMk/>
                <pc:sldMk cId="1103532363" sldId="258"/>
                <pc2:cmMk id="{18CA797D-0531-4B7D-A047-23B7E843A550}"/>
              </pc2:cmMkLst>
            </pc226:cmChg>
            <pc226:cmChg xmlns:pc226="http://schemas.microsoft.com/office/powerpoint/2022/06/main/command" chg="del">
              <pc226:chgData name="Willenbrock, Lina" userId="6bee807a-25e2-41f4-8a7c-9ecbf8c28360" providerId="ADAL" clId="{D83C1CE8-F559-4B34-B812-CD59C5C7121A}" dt="2023-03-24T14:39:31.866" v="4"/>
              <pc2:cmMkLst xmlns:pc2="http://schemas.microsoft.com/office/powerpoint/2019/9/main/command">
                <pc:docMk/>
                <pc:sldMk cId="1103532363" sldId="258"/>
                <pc2:cmMk id="{C80F39AF-F7EF-4F31-BC81-20F00ACC4B08}"/>
              </pc2:cmMkLst>
            </pc226:cmChg>
            <pc226:cmChg xmlns:pc226="http://schemas.microsoft.com/office/powerpoint/2022/06/main/command" chg="del">
              <pc226:chgData name="Willenbrock, Lina" userId="6bee807a-25e2-41f4-8a7c-9ecbf8c28360" providerId="ADAL" clId="{D83C1CE8-F559-4B34-B812-CD59C5C7121A}" dt="2023-03-24T14:39:29.616" v="2"/>
              <pc2:cmMkLst xmlns:pc2="http://schemas.microsoft.com/office/powerpoint/2019/9/main/command">
                <pc:docMk/>
                <pc:sldMk cId="1103532363" sldId="258"/>
                <pc2:cmMk id="{81B025B7-CE14-44F0-ABE4-003B2F74AD46}"/>
              </pc2:cmMkLst>
            </pc226:cmChg>
          </p:ext>
        </pc:extLst>
      </pc:sldChg>
      <pc:sldChg chg="delCm">
        <pc:chgData name="Willenbrock, Lina" userId="6bee807a-25e2-41f4-8a7c-9ecbf8c28360" providerId="ADAL" clId="{D83C1CE8-F559-4B34-B812-CD59C5C7121A}" dt="2023-03-24T14:39:36.086" v="5"/>
        <pc:sldMkLst>
          <pc:docMk/>
          <pc:sldMk cId="2913505677" sldId="259"/>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D83C1CE8-F559-4B34-B812-CD59C5C7121A}" dt="2023-03-24T14:39:36.086" v="5"/>
              <pc2:cmMkLst xmlns:pc2="http://schemas.microsoft.com/office/powerpoint/2019/9/main/command">
                <pc:docMk/>
                <pc:sldMk cId="2913505677" sldId="259"/>
                <pc2:cmMk id="{35B161E1-7670-494A-8A1B-A9723F46B738}"/>
              </pc2:cmMkLst>
            </pc226:cmChg>
          </p:ext>
        </pc:extLst>
      </pc:sldChg>
      <pc:sldChg chg="delCm">
        <pc:chgData name="Willenbrock, Lina" userId="6bee807a-25e2-41f4-8a7c-9ecbf8c28360" providerId="ADAL" clId="{D83C1CE8-F559-4B34-B812-CD59C5C7121A}" dt="2023-03-24T14:39:43.721" v="6"/>
        <pc:sldMkLst>
          <pc:docMk/>
          <pc:sldMk cId="1016410026" sldId="261"/>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D83C1CE8-F559-4B34-B812-CD59C5C7121A}" dt="2023-03-24T14:39:43.721" v="6"/>
              <pc2:cmMkLst xmlns:pc2="http://schemas.microsoft.com/office/powerpoint/2019/9/main/command">
                <pc:docMk/>
                <pc:sldMk cId="1016410026" sldId="261"/>
                <pc2:cmMk id="{21EE4F7E-C1C6-4997-B751-F82E55A88082}"/>
              </pc2:cmMkLst>
            </pc226:cmChg>
          </p:ext>
        </pc:extLst>
      </pc:sldChg>
      <pc:sldChg chg="delCm">
        <pc:chgData name="Willenbrock, Lina" userId="6bee807a-25e2-41f4-8a7c-9ecbf8c28360" providerId="ADAL" clId="{D83C1CE8-F559-4B34-B812-CD59C5C7121A}" dt="2023-03-24T14:39:52.743" v="7"/>
        <pc:sldMkLst>
          <pc:docMk/>
          <pc:sldMk cId="2858755598" sldId="263"/>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D83C1CE8-F559-4B34-B812-CD59C5C7121A}" dt="2023-03-24T14:39:52.743" v="7"/>
              <pc2:cmMkLst xmlns:pc2="http://schemas.microsoft.com/office/powerpoint/2019/9/main/command">
                <pc:docMk/>
                <pc:sldMk cId="2858755598" sldId="263"/>
                <pc2:cmMk id="{F2EF5339-968E-7841-BDEC-80DB59CA0BCD}"/>
              </pc2:cmMkLst>
            </pc226:cmChg>
          </p:ext>
        </pc:extLst>
      </pc:sldChg>
      <pc:sldChg chg="delCm">
        <pc:chgData name="Willenbrock, Lina" userId="6bee807a-25e2-41f4-8a7c-9ecbf8c28360" providerId="ADAL" clId="{D83C1CE8-F559-4B34-B812-CD59C5C7121A}" dt="2023-03-24T14:39:59.103" v="8"/>
        <pc:sldMkLst>
          <pc:docMk/>
          <pc:sldMk cId="1429673075" sldId="265"/>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D83C1CE8-F559-4B34-B812-CD59C5C7121A}" dt="2023-03-24T14:39:59.103" v="8"/>
              <pc2:cmMkLst xmlns:pc2="http://schemas.microsoft.com/office/powerpoint/2019/9/main/command">
                <pc:docMk/>
                <pc:sldMk cId="1429673075" sldId="265"/>
                <pc2:cmMk id="{D2EF1E92-7199-FF49-A2F2-0BAB7438C35C}"/>
              </pc2:cmMkLst>
            </pc226:cmChg>
          </p:ext>
        </pc:extLst>
      </pc:sldChg>
      <pc:sldChg chg="delCm">
        <pc:chgData name="Willenbrock, Lina" userId="6bee807a-25e2-41f4-8a7c-9ecbf8c28360" providerId="ADAL" clId="{D83C1CE8-F559-4B34-B812-CD59C5C7121A}" dt="2023-03-24T14:40:16.171" v="9"/>
        <pc:sldMkLst>
          <pc:docMk/>
          <pc:sldMk cId="1146338283" sldId="266"/>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D83C1CE8-F559-4B34-B812-CD59C5C7121A}" dt="2023-03-24T14:40:16.171" v="9"/>
              <pc2:cmMkLst xmlns:pc2="http://schemas.microsoft.com/office/powerpoint/2019/9/main/command">
                <pc:docMk/>
                <pc:sldMk cId="1146338283" sldId="266"/>
                <pc2:cmMk id="{D1BB2D9D-2C6D-0741-899D-CFE41CE798AA}"/>
              </pc2:cmMkLst>
            </pc226:cmChg>
          </p:ext>
        </pc:extLst>
      </pc:sldChg>
      <pc:sldChg chg="delCm">
        <pc:chgData name="Willenbrock, Lina" userId="6bee807a-25e2-41f4-8a7c-9ecbf8c28360" providerId="ADAL" clId="{D83C1CE8-F559-4B34-B812-CD59C5C7121A}" dt="2023-03-24T14:40:29.141" v="10"/>
        <pc:sldMkLst>
          <pc:docMk/>
          <pc:sldMk cId="993698519" sldId="272"/>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D83C1CE8-F559-4B34-B812-CD59C5C7121A}" dt="2023-03-24T14:40:29.141" v="10"/>
              <pc2:cmMkLst xmlns:pc2="http://schemas.microsoft.com/office/powerpoint/2019/9/main/command">
                <pc:docMk/>
                <pc:sldMk cId="993698519" sldId="272"/>
                <pc2:cmMk id="{84ECE1B8-445D-4F8D-83CF-23E02A708A8C}"/>
              </pc2:cmMkLst>
            </pc226:cmChg>
          </p:ext>
        </pc:extLst>
      </pc:sldChg>
    </pc:docChg>
  </pc:docChgLst>
  <pc:docChgLst>
    <pc:chgData name="Gastbenutzer" userId="S::urn:spo:anon#5e8973f43d45dcd59543aa2caad5c0c6b9c544228afefe2e1f37befc2d8acb82::" providerId="AD" clId="Web-{3450FEE7-A368-A4ED-76E7-6281572E8941}"/>
    <pc:docChg chg="modSld">
      <pc:chgData name="Gastbenutzer" userId="S::urn:spo:anon#5e8973f43d45dcd59543aa2caad5c0c6b9c544228afefe2e1f37befc2d8acb82::" providerId="AD" clId="Web-{3450FEE7-A368-A4ED-76E7-6281572E8941}" dt="2023-02-22T10:29:57.767" v="0"/>
      <pc:docMkLst>
        <pc:docMk/>
      </pc:docMkLst>
      <pc:sldChg chg="modSp">
        <pc:chgData name="Gastbenutzer" userId="S::urn:spo:anon#5e8973f43d45dcd59543aa2caad5c0c6b9c544228afefe2e1f37befc2d8acb82::" providerId="AD" clId="Web-{3450FEE7-A368-A4ED-76E7-6281572E8941}" dt="2023-02-22T10:29:57.767" v="0"/>
        <pc:sldMkLst>
          <pc:docMk/>
          <pc:sldMk cId="993698519" sldId="272"/>
        </pc:sldMkLst>
        <pc:picChg chg="mod">
          <ac:chgData name="Gastbenutzer" userId="S::urn:spo:anon#5e8973f43d45dcd59543aa2caad5c0c6b9c544228afefe2e1f37befc2d8acb82::" providerId="AD" clId="Web-{3450FEE7-A368-A4ED-76E7-6281572E8941}" dt="2023-02-22T10:29:57.767" v="0"/>
          <ac:picMkLst>
            <pc:docMk/>
            <pc:sldMk cId="993698519" sldId="272"/>
            <ac:picMk id="4" creationId="{35CC1609-B930-7A46-8B21-7FB3B9481909}"/>
          </ac:picMkLst>
        </pc:picChg>
      </pc:sldChg>
    </pc:docChg>
  </pc:docChgLst>
  <pc:docChgLst>
    <pc:chgData name="Resi Kühne" userId="S::resikuehne@ustudio.global::50c986c0-9ece-47a5-befe-45af3f504bd3" providerId="AD" clId="Web-{C18A67E1-65C2-8A21-E490-18C7890E9836}"/>
    <pc:docChg chg="">
      <pc:chgData name="Resi Kühne" userId="S::resikuehne@ustudio.global::50c986c0-9ece-47a5-befe-45af3f504bd3" providerId="AD" clId="Web-{C18A67E1-65C2-8A21-E490-18C7890E9836}" dt="2023-02-22T20:24:26.536" v="0"/>
      <pc:docMkLst>
        <pc:docMk/>
      </pc:docMkLst>
      <pc:sldChg chg="delCm">
        <pc:chgData name="Resi Kühne" userId="S::resikuehne@ustudio.global::50c986c0-9ece-47a5-befe-45af3f504bd3" providerId="AD" clId="Web-{C18A67E1-65C2-8A21-E490-18C7890E9836}" dt="2023-02-22T20:24:26.536" v="0"/>
        <pc:sldMkLst>
          <pc:docMk/>
          <pc:sldMk cId="993698519" sldId="272"/>
        </pc:sldMkLst>
        <pc:extLst>
          <p:ext xmlns:p="http://schemas.openxmlformats.org/presentationml/2006/main" uri="{D6D511B9-2390-475A-947B-AFAB55BFBCF1}">
            <pc226:cmChg xmlns:pc226="http://schemas.microsoft.com/office/powerpoint/2022/06/main/command" chg="del">
              <pc226:chgData name="Resi Kühne" userId="S::resikuehne@ustudio.global::50c986c0-9ece-47a5-befe-45af3f504bd3" providerId="AD" clId="Web-{C18A67E1-65C2-8A21-E490-18C7890E9836}" dt="2023-02-22T20:24:26.536" v="0"/>
              <pc2:cmMkLst xmlns:pc2="http://schemas.microsoft.com/office/powerpoint/2019/9/main/command">
                <pc:docMk/>
                <pc:sldMk cId="993698519" sldId="272"/>
                <pc2:cmMk id="{C1C642A5-3DFB-4D09-B8D7-291CA992652E}"/>
              </pc2:cmMkLst>
            </pc226:cmChg>
          </p:ext>
        </pc:extLst>
      </pc:sldChg>
    </pc:docChg>
  </pc:docChgLst>
  <pc:docChgLst>
    <pc:chgData name="Resi Kühne" userId="S::resikuehne@ustudio.global::50c986c0-9ece-47a5-befe-45af3f504bd3" providerId="AD" clId="Web-{B17305E0-8D61-53D2-1D1D-E060C13DBA7D}"/>
    <pc:docChg chg="modSld">
      <pc:chgData name="Resi Kühne" userId="S::resikuehne@ustudio.global::50c986c0-9ece-47a5-befe-45af3f504bd3" providerId="AD" clId="Web-{B17305E0-8D61-53D2-1D1D-E060C13DBA7D}" dt="2023-02-21T17:49:57.306" v="21"/>
      <pc:docMkLst>
        <pc:docMk/>
      </pc:docMkLst>
      <pc:sldChg chg="modSp modNotes">
        <pc:chgData name="Resi Kühne" userId="S::resikuehne@ustudio.global::50c986c0-9ece-47a5-befe-45af3f504bd3" providerId="AD" clId="Web-{B17305E0-8D61-53D2-1D1D-E060C13DBA7D}" dt="2023-02-21T17:47:54.927" v="8"/>
        <pc:sldMkLst>
          <pc:docMk/>
          <pc:sldMk cId="1146338283" sldId="266"/>
        </pc:sldMkLst>
        <pc:spChg chg="mod">
          <ac:chgData name="Resi Kühne" userId="S::resikuehne@ustudio.global::50c986c0-9ece-47a5-befe-45af3f504bd3" providerId="AD" clId="Web-{B17305E0-8D61-53D2-1D1D-E060C13DBA7D}" dt="2023-02-21T17:46:53.394" v="5" actId="20577"/>
          <ac:spMkLst>
            <pc:docMk/>
            <pc:sldMk cId="1146338283" sldId="266"/>
            <ac:spMk id="2" creationId="{D1408355-3A7A-DC48-96A7-7BB975BCA2FB}"/>
          </ac:spMkLst>
        </pc:spChg>
      </pc:sldChg>
      <pc:sldChg chg="modNotes">
        <pc:chgData name="Resi Kühne" userId="S::resikuehne@ustudio.global::50c986c0-9ece-47a5-befe-45af3f504bd3" providerId="AD" clId="Web-{B17305E0-8D61-53D2-1D1D-E060C13DBA7D}" dt="2023-02-21T17:49:03.804" v="20"/>
        <pc:sldMkLst>
          <pc:docMk/>
          <pc:sldMk cId="2341130263" sldId="267"/>
        </pc:sldMkLst>
      </pc:sldChg>
      <pc:sldChg chg="modCm">
        <pc:chgData name="Resi Kühne" userId="S::resikuehne@ustudio.global::50c986c0-9ece-47a5-befe-45af3f504bd3" providerId="AD" clId="Web-{B17305E0-8D61-53D2-1D1D-E060C13DBA7D}" dt="2023-02-21T17:49:57.306" v="21"/>
        <pc:sldMkLst>
          <pc:docMk/>
          <pc:sldMk cId="993698519" sldId="272"/>
        </pc:sldMkLst>
        <pc:extLst>
          <p:ext xmlns:p="http://schemas.openxmlformats.org/presentationml/2006/main" uri="{D6D511B9-2390-475A-947B-AFAB55BFBCF1}">
            <pc226:cmChg xmlns:pc226="http://schemas.microsoft.com/office/powerpoint/2022/06/main/command" chg="">
              <pc226:chgData name="Resi Kühne" userId="S::resikuehne@ustudio.global::50c986c0-9ece-47a5-befe-45af3f504bd3" providerId="AD" clId="Web-{B17305E0-8D61-53D2-1D1D-E060C13DBA7D}" dt="2023-02-21T17:49:57.306" v="21"/>
              <pc2:cmMkLst xmlns:pc2="http://schemas.microsoft.com/office/powerpoint/2019/9/main/command">
                <pc:docMk/>
                <pc:sldMk cId="993698519" sldId="272"/>
                <pc2:cmMk id="{C1C642A5-3DFB-4D09-B8D7-291CA992652E}"/>
              </pc2:cmMkLst>
              <pc226:cmRplyChg chg="del">
                <pc226:chgData name="Resi Kühne" userId="S::resikuehne@ustudio.global::50c986c0-9ece-47a5-befe-45af3f504bd3" providerId="AD" clId="Web-{B17305E0-8D61-53D2-1D1D-E060C13DBA7D}" dt="2023-02-21T17:49:57.306" v="21"/>
                <pc2:cmRplyMkLst xmlns:pc2="http://schemas.microsoft.com/office/powerpoint/2019/9/main/command">
                  <pc:docMk/>
                  <pc:sldMk cId="993698519" sldId="272"/>
                  <pc2:cmMk id="{C1C642A5-3DFB-4D09-B8D7-291CA992652E}"/>
                  <pc2:cmRplyMk id="{D4022426-346A-4FED-AB27-B43ECF923909}"/>
                </pc2:cmRplyMkLst>
              </pc226:cmRplyChg>
            </pc226:cmChg>
          </p:ext>
        </pc:ext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CE2D7D-6FFB-5349-ABCA-693EBA1E5D7F}" type="datetimeFigureOut">
              <a:rPr lang="en-US" smtClean="0"/>
              <a:t>3/24/2023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50FB2F-71EA-DA45-9639-0EE1B5989B31}" type="slidenum">
              <a:rPr lang="en-US" smtClean="0"/>
              <a:t>‹#›</a:t>
            </a:fld>
            <a:endParaRPr lang="en-US"/>
          </a:p>
        </p:txBody>
      </p:sp>
    </p:spTree>
    <p:extLst>
      <p:ext uri="{BB962C8B-B14F-4D97-AF65-F5344CB8AC3E}">
        <p14:creationId xmlns:p14="http://schemas.microsoft.com/office/powerpoint/2010/main" val="2152400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stopbullying.gov/blog/2018/11/05/preventing-weight-based-bullying.html"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u="none" strike="noStrike" kern="1200" noProof="0" dirty="0">
                <a:solidFill>
                  <a:schemeClr val="tx1"/>
                </a:solidFill>
                <a:effectLst/>
                <a:latin typeface="Arial" panose="020B0604020202020204" pitchFamily="34" charset="0"/>
                <a:ea typeface="+mn-ea"/>
                <a:cs typeface="Arial" panose="020B0604020202020204" pitchFamily="34" charset="0"/>
              </a:rPr>
              <a:t>Hinweis zu den Videoinhalten: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u="none" strike="noStrike" kern="1200" noProof="0" dirty="0">
                <a:solidFill>
                  <a:schemeClr val="tx1"/>
                </a:solidFill>
                <a:effectLst/>
                <a:latin typeface="Arial" panose="020B0604020202020204" pitchFamily="34" charset="0"/>
                <a:ea typeface="+mn-ea"/>
                <a:cs typeface="Arial" panose="020B0604020202020204" pitchFamily="34" charset="0"/>
              </a:rPr>
              <a:t>Falls eine Sicherheitswarnung wegen externer Medien erscheint, klicke auf </a:t>
            </a:r>
            <a:r>
              <a:rPr lang="de-DE" sz="1200" b="1" u="none" strike="noStrike" kern="1200" noProof="0" dirty="0">
                <a:solidFill>
                  <a:schemeClr val="tx1"/>
                </a:solidFill>
                <a:effectLst/>
                <a:latin typeface="Arial" panose="020B0604020202020204" pitchFamily="34" charset="0"/>
                <a:ea typeface="+mn-ea"/>
                <a:cs typeface="Arial" panose="020B0604020202020204" pitchFamily="34" charset="0"/>
              </a:rPr>
              <a:t>Inhalte aktivieren</a:t>
            </a:r>
            <a:r>
              <a:rPr lang="de-DE" sz="1200" u="none" strike="noStrike" kern="1200" noProof="0" dirty="0">
                <a:solidFill>
                  <a:schemeClr val="tx1"/>
                </a:solidFill>
                <a:effectLst/>
                <a:latin typeface="Arial" panose="020B0604020202020204" pitchFamily="34" charset="0"/>
                <a:ea typeface="+mn-ea"/>
                <a:cs typeface="Arial" panose="020B0604020202020204" pitchFamily="34" charset="0"/>
              </a:rPr>
              <a:t>. So können die Videos abgespielt werden.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u="none" strike="noStrike" kern="1200" noProof="0" dirty="0">
                <a:solidFill>
                  <a:schemeClr val="tx1"/>
                </a:solidFill>
                <a:effectLst/>
                <a:highlight>
                  <a:srgbClr val="FFFF00"/>
                </a:highlight>
                <a:latin typeface="Arial" panose="020B0604020202020204" pitchFamily="34" charset="0"/>
                <a:ea typeface="+mn-ea"/>
                <a:cs typeface="Arial" panose="020B0604020202020204" pitchFamily="34" charset="0"/>
              </a:rPr>
              <a:t>Die Tonspur des Kurzfilms ist auf Englisch mit deutschen Untertiteln.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u="none" strike="noStrike" kern="1200" noProof="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u="none" strike="noStrike" kern="1200" noProof="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0</a:t>
            </a:fld>
            <a:endParaRPr lang="en-US"/>
          </a:p>
        </p:txBody>
      </p:sp>
    </p:spTree>
    <p:extLst>
      <p:ext uri="{BB962C8B-B14F-4D97-AF65-F5344CB8AC3E}">
        <p14:creationId xmlns:p14="http://schemas.microsoft.com/office/powerpoint/2010/main" val="1514665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noProof="0" dirty="0">
                <a:latin typeface="Arial" panose="020B0604020202020204" pitchFamily="34" charset="0"/>
                <a:cs typeface="Arial" panose="020B0604020202020204" pitchFamily="34" charset="0"/>
              </a:rPr>
              <a:t>Anmerkungen für die Lehrkraft:</a:t>
            </a:r>
            <a:endParaRPr lang="de-DE" b="0" noProof="0" dirty="0">
              <a:latin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0" marR="0" lvl="0" indent="0">
              <a:lnSpc>
                <a:spcPct val="115000"/>
              </a:lnSpc>
              <a:spcBef>
                <a:spcPts val="1200"/>
              </a:spcBef>
              <a:spcAft>
                <a:spcPts val="0"/>
              </a:spcAft>
              <a:buFont typeface="Arial" panose="020B0604020202020204" pitchFamily="34" charset="0"/>
              <a:buNone/>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Opfer von Mobbing und Hänseleien aufgrund des Gewichts sind eher dazu geneigt</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sich oft traurig und ständig beobachtet zu fühlen,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ihr Aussehen nicht zu mögen,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ein geringes Selbstwertgefühl zu haben,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ihr Äußeres zu verstecken (z. B. weite Kleidung zu tragen).</a:t>
            </a:r>
          </a:p>
          <a:p>
            <a:pPr marL="0" marR="0">
              <a:lnSpc>
                <a:spcPct val="115000"/>
              </a:lnSpc>
              <a:spcBef>
                <a:spcPts val="0"/>
              </a:spcBef>
              <a:spcAft>
                <a:spcPts val="0"/>
              </a:spcAft>
            </a:pPr>
            <a:endParaRPr lang="de-DE" sz="1000" noProof="0" dirty="0">
              <a:solidFill>
                <a:srgbClr val="1155CC"/>
              </a:solidFill>
              <a:effectLst/>
              <a:latin typeface="Arial" panose="020B0604020202020204" pitchFamily="34" charset="0"/>
              <a:ea typeface="Arial" panose="020B0604020202020204" pitchFamily="34" charset="0"/>
              <a:cs typeface="Arial" panose="020B0604020202020204" pitchFamily="34" charset="0"/>
              <a:hlinkClick r:id="rId3"/>
            </a:endParaRPr>
          </a:p>
          <a:p>
            <a:pPr marL="0" marR="0">
              <a:lnSpc>
                <a:spcPct val="115000"/>
              </a:lnSpc>
              <a:spcBef>
                <a:spcPts val="0"/>
              </a:spcBef>
              <a:spcAft>
                <a:spcPts val="0"/>
              </a:spcAft>
            </a:pPr>
            <a:r>
              <a:rPr lang="de-DE" sz="1000" noProof="0" dirty="0">
                <a:solidFill>
                  <a:srgbClr val="1155CC"/>
                </a:solidFill>
                <a:effectLst/>
                <a:latin typeface="Arial" panose="020B0604020202020204" pitchFamily="34" charset="0"/>
                <a:ea typeface="Arial" panose="020B0604020202020204" pitchFamily="34" charset="0"/>
                <a:cs typeface="Arial" panose="020B0604020202020204" pitchFamily="34" charset="0"/>
                <a:hlinkClick r:id="rId3"/>
              </a:rPr>
              <a:t>https://www.stopbullying.gov/blog/2018/11/05/preventing-weight-based-bullying.html</a:t>
            </a: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endParaRPr lang="de-DE"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9</a:t>
            </a:fld>
            <a:endParaRPr lang="en-US"/>
          </a:p>
        </p:txBody>
      </p:sp>
    </p:spTree>
    <p:extLst>
      <p:ext uri="{BB962C8B-B14F-4D97-AF65-F5344CB8AC3E}">
        <p14:creationId xmlns:p14="http://schemas.microsoft.com/office/powerpoint/2010/main" val="3378656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 </a:t>
            </a:r>
          </a:p>
          <a:p>
            <a:endParaRPr lang="de-DE" sz="1100" b="1" noProof="0" dirty="0">
              <a:latin typeface="Arial" panose="020B0604020202020204" pitchFamily="34" charset="0"/>
              <a:cs typeface="Arial" panose="020B0604020202020204" pitchFamily="34" charset="0"/>
            </a:endParaRPr>
          </a:p>
          <a:p>
            <a:pPr marL="742950" marR="955675" lvl="1" indent="-285750">
              <a:lnSpc>
                <a:spcPct val="120000"/>
              </a:lnSpc>
              <a:spcBef>
                <a:spcPts val="815"/>
              </a:spcBef>
              <a:spcAft>
                <a:spcPts val="0"/>
              </a:spcAft>
              <a:buClr>
                <a:srgbClr val="0084D3"/>
              </a:buClr>
              <a:buSzPts val="1050"/>
              <a:buFont typeface="Tahoma" panose="020B0604030504040204" pitchFamily="34" charset="0"/>
              <a:buChar char="●"/>
              <a:tabLst>
                <a:tab pos="738505" algn="l"/>
              </a:tabLst>
            </a:pPr>
            <a:r>
              <a:rPr lang="de-DE" sz="1800" noProof="0" dirty="0">
                <a:solidFill>
                  <a:srgbClr val="231F20"/>
                </a:solidFill>
                <a:effectLst/>
                <a:latin typeface="Arial" panose="020B0604020202020204" pitchFamily="34" charset="0"/>
                <a:ea typeface="Tahoma" panose="020B0604030504040204" pitchFamily="34" charset="0"/>
              </a:rPr>
              <a:t>Erkläre den Schüler*innen, dass Mobbing und Hänseleien manchmal offensichtlich sind, manchmal aber auch schwer erkennbar. Mobbing und Hänseleien können für verschiedene Menschen unterschiedlich aussehen und sich unterschiedlich anfühlen. Erkläre, dass diese Art von Verhalten in Schulen häufig vorkommt. </a:t>
            </a:r>
          </a:p>
          <a:p>
            <a:pPr marL="457200" marR="955675" lvl="1" indent="0">
              <a:lnSpc>
                <a:spcPct val="120000"/>
              </a:lnSpc>
              <a:spcBef>
                <a:spcPts val="815"/>
              </a:spcBef>
              <a:spcAft>
                <a:spcPts val="0"/>
              </a:spcAft>
              <a:buClr>
                <a:srgbClr val="0084D3"/>
              </a:buClr>
              <a:buSzPts val="1050"/>
              <a:buFont typeface="Tahoma" panose="020B0604030504040204" pitchFamily="34" charset="0"/>
              <a:buNone/>
              <a:tabLst>
                <a:tab pos="738505" algn="l"/>
              </a:tabLst>
            </a:pPr>
            <a:endParaRPr lang="de-DE" sz="1800" noProof="0" dirty="0">
              <a:effectLst/>
              <a:latin typeface="Arial" panose="020B0604020202020204" pitchFamily="34" charset="0"/>
              <a:ea typeface="Tahoma" panose="020B0604030504040204" pitchFamily="34" charset="0"/>
            </a:endParaRPr>
          </a:p>
          <a:p>
            <a:pPr marL="742950" marR="831850" lvl="1" indent="-285750">
              <a:lnSpc>
                <a:spcPct val="122000"/>
              </a:lnSpc>
              <a:spcBef>
                <a:spcPts val="370"/>
              </a:spcBef>
              <a:spcAft>
                <a:spcPts val="0"/>
              </a:spcAft>
              <a:buClr>
                <a:srgbClr val="0084D3"/>
              </a:buClr>
              <a:buSzPts val="1050"/>
              <a:buFont typeface="Tahoma" panose="020B0604030504040204" pitchFamily="34" charset="0"/>
              <a:buChar char="●"/>
              <a:tabLst>
                <a:tab pos="738505" algn="l"/>
              </a:tabLst>
            </a:pPr>
            <a:r>
              <a:rPr lang="de-DE" sz="1800" noProof="0" dirty="0">
                <a:solidFill>
                  <a:srgbClr val="231F20"/>
                </a:solidFill>
                <a:effectLst/>
                <a:latin typeface="Arial"/>
                <a:ea typeface="Tahoma"/>
                <a:cs typeface="Arial"/>
              </a:rPr>
              <a:t>Zeige den Schüler*innen die </a:t>
            </a:r>
            <a:r>
              <a:rPr lang="de-DE" sz="1800" dirty="0">
                <a:solidFill>
                  <a:srgbClr val="231F20"/>
                </a:solidFill>
                <a:latin typeface="Arial"/>
                <a:ea typeface="Tahoma"/>
                <a:cs typeface="Arial"/>
              </a:rPr>
              <a:t>Antimobbingregeln</a:t>
            </a:r>
            <a:r>
              <a:rPr lang="de-DE" sz="1800" noProof="0" dirty="0">
                <a:solidFill>
                  <a:srgbClr val="231F20"/>
                </a:solidFill>
                <a:effectLst/>
                <a:latin typeface="Arial"/>
                <a:ea typeface="Tahoma"/>
                <a:cs typeface="Arial"/>
              </a:rPr>
              <a:t> der Schule und die Verfahren zum Umgang mit Mobbing. </a:t>
            </a:r>
            <a:r>
              <a:rPr lang="de-DE" sz="1800" noProof="0" dirty="0" err="1">
                <a:solidFill>
                  <a:srgbClr val="231F20"/>
                </a:solidFill>
                <a:effectLst/>
                <a:latin typeface="Arial"/>
                <a:ea typeface="Tahoma"/>
                <a:cs typeface="Arial"/>
              </a:rPr>
              <a:t>Lies</a:t>
            </a:r>
            <a:r>
              <a:rPr lang="de-DE" sz="1800" noProof="0" dirty="0">
                <a:solidFill>
                  <a:srgbClr val="231F20"/>
                </a:solidFill>
                <a:effectLst/>
                <a:latin typeface="Arial"/>
                <a:ea typeface="Tahoma"/>
                <a:cs typeface="Arial"/>
              </a:rPr>
              <a:t> sie gemeinsam mit den Schüler*innen durch und halte bei Bedarf an, um sie genauer zu erläutern. Gib der Klasse ca. fünf bis zehn Minuten Zeit, um jeweils zu zweit zu analysieren, was sie an den Regeln positiv finden und was ihrer Meinung nach fehlen könnte. Bitte drei bis vier Freiwillige, ihre Ideen für jede Spalte der Tabelle „Plus/Minus/Interessant“ vorzuschlagen. Halte die Ideen auf dem Whiteboard fest.</a:t>
            </a:r>
            <a:endParaRPr lang="de-DE" sz="1100" b="0" noProof="0" dirty="0">
              <a:latin typeface="Arial"/>
              <a:ea typeface="Tahoma"/>
              <a:cs typeface="Arial"/>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10</a:t>
            </a:fld>
            <a:endParaRPr lang="en-US"/>
          </a:p>
        </p:txBody>
      </p:sp>
    </p:spTree>
    <p:extLst>
      <p:ext uri="{BB962C8B-B14F-4D97-AF65-F5344CB8AC3E}">
        <p14:creationId xmlns:p14="http://schemas.microsoft.com/office/powerpoint/2010/main" val="3999225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Bitte die Klasse, ein Brainstorming durchzuführen, wie man Mobbing und Hänseleien aufgrund z. B. des Gewichts verhindern bzw. stoppen kann und wie andere unterstützt werden können, wenn sie das Gefühl haben, dass sie gemobbt oder gehänselt werden. Es kann auch um extrem dünne Personen in der Klasse gehen.</a:t>
            </a:r>
          </a:p>
          <a:p>
            <a:pPr marL="742950" marR="1017905" lvl="1" indent="-285750">
              <a:lnSpc>
                <a:spcPct val="123000"/>
              </a:lnSpc>
              <a:spcBef>
                <a:spcPts val="465"/>
              </a:spcBef>
              <a:buClr>
                <a:srgbClr val="0084D3"/>
              </a:buClr>
              <a:buSzPts val="1050"/>
              <a:buFont typeface="Tahoma" panose="020B0604030504040204" pitchFamily="34" charset="0"/>
              <a:buChar char="●"/>
              <a:tabLst>
                <a:tab pos="738505" algn="l"/>
              </a:tabLst>
            </a:pPr>
            <a:r>
              <a:rPr lang="de-DE" sz="1800" noProof="0" dirty="0">
                <a:solidFill>
                  <a:srgbClr val="231F20"/>
                </a:solidFill>
                <a:effectLst/>
                <a:latin typeface="Tahoma"/>
                <a:ea typeface="Tahoma"/>
                <a:cs typeface="Tahoma"/>
              </a:rPr>
              <a:t>Leite die Klasse durch den Prozess der Erstellung </a:t>
            </a:r>
            <a:r>
              <a:rPr lang="de-DE" sz="1800" dirty="0">
                <a:solidFill>
                  <a:srgbClr val="231F20"/>
                </a:solidFill>
                <a:latin typeface="Tahoma"/>
                <a:ea typeface="Tahoma"/>
                <a:cs typeface="Tahoma"/>
              </a:rPr>
              <a:t>von </a:t>
            </a:r>
            <a:r>
              <a:rPr lang="de-DE" sz="1800" noProof="0" dirty="0">
                <a:solidFill>
                  <a:srgbClr val="231F20"/>
                </a:solidFill>
                <a:effectLst/>
                <a:latin typeface="Tahoma"/>
                <a:ea typeface="Tahoma"/>
                <a:cs typeface="Tahoma"/>
              </a:rPr>
              <a:t>„</a:t>
            </a:r>
            <a:r>
              <a:rPr lang="de-DE" sz="1800" dirty="0">
                <a:solidFill>
                  <a:srgbClr val="231F20"/>
                </a:solidFill>
                <a:latin typeface="Tahoma"/>
                <a:ea typeface="Tahoma"/>
                <a:cs typeface="Tahoma"/>
              </a:rPr>
              <a:t>Antimobbingregeln</a:t>
            </a:r>
            <a:r>
              <a:rPr lang="de-DE" sz="1800" noProof="0" dirty="0">
                <a:solidFill>
                  <a:srgbClr val="231F20"/>
                </a:solidFill>
                <a:effectLst/>
                <a:latin typeface="Tahoma"/>
                <a:ea typeface="Tahoma"/>
                <a:cs typeface="Tahoma"/>
              </a:rPr>
              <a:t> im Klassenzimmer“, welche die Ideen widerspiegelt, die sie für die „Plus, Minus, Interessant“-Tabelle entwickelt haben. Halte die Antworten der Schüler*innen beim Brainstorming auf der Folie fest.</a:t>
            </a:r>
            <a:endParaRPr lang="de-DE" sz="1800" noProof="0" dirty="0">
              <a:effectLst/>
              <a:latin typeface="Tahoma"/>
              <a:ea typeface="Tahoma"/>
              <a:cs typeface="Tahoma"/>
            </a:endParaRPr>
          </a:p>
          <a:p>
            <a:pPr marL="742950" marR="917575" lvl="1" indent="-285750" algn="just">
              <a:lnSpc>
                <a:spcPct val="123000"/>
              </a:lnSpc>
              <a:spcBef>
                <a:spcPts val="335"/>
              </a:spcBef>
              <a:buClr>
                <a:srgbClr val="0084D3"/>
              </a:buClr>
              <a:buSzPts val="1050"/>
              <a:buFont typeface="Tahoma" panose="020B0604030504040204" pitchFamily="34" charset="0"/>
              <a:buChar char="●"/>
              <a:tabLst>
                <a:tab pos="738505" algn="l"/>
              </a:tabLst>
            </a:pPr>
            <a:r>
              <a:rPr lang="de-DE" sz="1800" noProof="0" dirty="0">
                <a:solidFill>
                  <a:srgbClr val="231F20"/>
                </a:solidFill>
                <a:effectLst/>
                <a:latin typeface="Arial"/>
                <a:ea typeface="Tahoma"/>
                <a:cs typeface="Arial"/>
              </a:rPr>
              <a:t>Diskutiert in der Klasse, wie die Schüler*innen sich gegenseitig helfen können, die „</a:t>
            </a:r>
            <a:r>
              <a:rPr lang="de-DE" sz="1800" dirty="0">
                <a:solidFill>
                  <a:srgbClr val="231F20"/>
                </a:solidFill>
                <a:latin typeface="Arial"/>
                <a:ea typeface="Tahoma"/>
                <a:cs typeface="Arial"/>
              </a:rPr>
              <a:t>Antimobbingregeln</a:t>
            </a:r>
            <a:r>
              <a:rPr lang="de-DE" sz="1800" noProof="0" dirty="0">
                <a:solidFill>
                  <a:srgbClr val="231F20"/>
                </a:solidFill>
                <a:effectLst/>
                <a:latin typeface="Arial"/>
                <a:ea typeface="Tahoma"/>
                <a:cs typeface="Arial"/>
              </a:rPr>
              <a:t>“ einzuhalten. (Wie </a:t>
            </a:r>
            <a:r>
              <a:rPr lang="de-DE" sz="1800" dirty="0">
                <a:solidFill>
                  <a:srgbClr val="231F20"/>
                </a:solidFill>
                <a:latin typeface="Arial"/>
                <a:ea typeface="Tahoma"/>
                <a:cs typeface="Arial"/>
              </a:rPr>
              <a:t>werden sie</a:t>
            </a:r>
            <a:r>
              <a:rPr lang="de-DE" sz="1800" noProof="0" dirty="0">
                <a:solidFill>
                  <a:srgbClr val="231F20"/>
                </a:solidFill>
                <a:effectLst/>
                <a:latin typeface="Arial"/>
                <a:ea typeface="Tahoma"/>
                <a:cs typeface="Arial"/>
              </a:rPr>
              <a:t> aussehen? Wie werden wir wissen, ob es funktioniert? Auf wen können wir uns verlassen, damit wir auf dem richtigen Weg bleiben?)</a:t>
            </a:r>
            <a:endParaRPr lang="de-DE" sz="1100" noProof="0" dirty="0">
              <a:effectLst/>
              <a:latin typeface="Arial"/>
              <a:ea typeface="Tahoma"/>
              <a:cs typeface="Arial"/>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11</a:t>
            </a:fld>
            <a:endParaRPr lang="en-US"/>
          </a:p>
        </p:txBody>
      </p:sp>
    </p:spTree>
    <p:extLst>
      <p:ext uri="{BB962C8B-B14F-4D97-AF65-F5344CB8AC3E}">
        <p14:creationId xmlns:p14="http://schemas.microsoft.com/office/powerpoint/2010/main" val="4103725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noProof="0" dirty="0">
                <a:latin typeface="Arial" panose="020B0604020202020204" pitchFamily="34" charset="0"/>
                <a:cs typeface="Arial" panose="020B0604020202020204" pitchFamily="34" charset="0"/>
              </a:rPr>
              <a:t>Anmerkungen für die Lehrkraft: </a:t>
            </a:r>
          </a:p>
          <a:p>
            <a:pPr marL="742950" lvl="1" indent="-285750" algn="l">
              <a:spcBef>
                <a:spcPts val="825"/>
              </a:spcBef>
              <a:spcAft>
                <a:spcPts val="0"/>
              </a:spcAft>
              <a:buClr>
                <a:srgbClr val="0084D3"/>
              </a:buClr>
              <a:buSzPts val="1050"/>
              <a:buFont typeface="Tahoma" panose="020B0604030504040204" pitchFamily="34" charset="0"/>
              <a:buChar char="●"/>
              <a:tabLst>
                <a:tab pos="738505" algn="l"/>
              </a:tabLst>
            </a:pPr>
            <a:r>
              <a:rPr lang="de-DE" sz="1050" noProof="0" dirty="0">
                <a:solidFill>
                  <a:srgbClr val="231F20"/>
                </a:solidFill>
                <a:effectLst/>
                <a:latin typeface="Arial" panose="020B0604020202020204" pitchFamily="34" charset="0"/>
                <a:ea typeface="Tahoma" panose="020B0604030504040204" pitchFamily="34" charset="0"/>
              </a:rPr>
              <a:t>Starte diese Lektion, indem das Gelernte über Mobbing und Hänseleien aufgrund des Gewichts und die Auswirkungen auf das Körperbewusstsein wiederholt wird. </a:t>
            </a:r>
            <a:endParaRPr lang="de-DE" sz="1050" noProof="0" dirty="0">
              <a:effectLst/>
              <a:latin typeface="Arial" panose="020B0604020202020204" pitchFamily="34" charset="0"/>
              <a:ea typeface="Arial" panose="020B0604020202020204" pitchFamily="34" charset="0"/>
            </a:endParaRPr>
          </a:p>
          <a:p>
            <a:pPr marL="742950" lvl="1" indent="-285750" algn="l">
              <a:spcBef>
                <a:spcPts val="630"/>
              </a:spcBef>
              <a:buClr>
                <a:srgbClr val="0084D3"/>
              </a:buClr>
              <a:buSzPts val="1050"/>
              <a:buFont typeface="Tahoma" panose="020B0604030504040204" pitchFamily="34" charset="0"/>
              <a:buChar char="●"/>
              <a:tabLst>
                <a:tab pos="738505" algn="l"/>
              </a:tabLst>
            </a:pPr>
            <a:r>
              <a:rPr lang="de-DE" sz="1050" noProof="0" dirty="0">
                <a:solidFill>
                  <a:srgbClr val="231F20"/>
                </a:solidFill>
                <a:effectLst/>
                <a:latin typeface="Tahoma" panose="020B0604030504040204" pitchFamily="34" charset="0"/>
                <a:ea typeface="Tahoma" panose="020B0604030504040204" pitchFamily="34" charset="0"/>
                <a:cs typeface="Arial" panose="020B0604020202020204" pitchFamily="34" charset="0"/>
              </a:rPr>
              <a:t>Führt jeweils eine kurze Diskussion über die folgenden Fragen, indem du sie einzeln durchklickst. Halte dabei die Antworten der Schüler*innen an der Tafel fest und gehe direkt auf mögliche auftretende Missverständnisse ein, wenn sie auftauchen:</a:t>
            </a:r>
            <a:endParaRPr lang="de-DE" sz="1050" noProof="0" dirty="0">
              <a:effectLst/>
              <a:latin typeface="Arial" panose="020B0604020202020204" pitchFamily="34" charset="0"/>
              <a:ea typeface="Arial" panose="020B0604020202020204" pitchFamily="34" charset="0"/>
            </a:endParaRPr>
          </a:p>
          <a:p>
            <a:pPr marL="1143000" lvl="2" indent="-228600" algn="l">
              <a:spcBef>
                <a:spcPts val="300"/>
              </a:spcBef>
              <a:spcAft>
                <a:spcPts val="0"/>
              </a:spcAft>
              <a:buFont typeface="Arial" panose="020B0604020202020204" pitchFamily="34" charset="0"/>
              <a:buChar char="•"/>
              <a:tabLst>
                <a:tab pos="1371600" algn="l"/>
              </a:tabLst>
            </a:pPr>
            <a:r>
              <a:rPr lang="de-DE" sz="1050" noProof="0" dirty="0">
                <a:effectLst/>
                <a:latin typeface="Arial" panose="020B0604020202020204" pitchFamily="34" charset="0"/>
                <a:ea typeface="Arial" panose="020B0604020202020204" pitchFamily="34" charset="0"/>
                <a:cs typeface="Times New Roman" panose="02020603050405020304" pitchFamily="18" charset="0"/>
              </a:rPr>
              <a:t>„Was bedeutet es gemobbt zu werden?“ </a:t>
            </a:r>
          </a:p>
          <a:p>
            <a:pPr marL="1143000" lvl="2" indent="-228600" algn="l">
              <a:spcBef>
                <a:spcPts val="300"/>
              </a:spcBef>
              <a:spcAft>
                <a:spcPts val="0"/>
              </a:spcAft>
              <a:buFont typeface="Arial" panose="020B0604020202020204" pitchFamily="34" charset="0"/>
              <a:buChar char="•"/>
              <a:tabLst>
                <a:tab pos="1371600" algn="l"/>
              </a:tabLst>
            </a:pPr>
            <a:r>
              <a:rPr lang="de-DE" sz="1050" noProof="0" dirty="0">
                <a:effectLst/>
                <a:latin typeface="Arial" panose="020B0604020202020204" pitchFamily="34" charset="0"/>
                <a:ea typeface="Arial" panose="020B0604020202020204" pitchFamily="34" charset="0"/>
                <a:cs typeface="Times New Roman" panose="02020603050405020304" pitchFamily="18" charset="0"/>
              </a:rPr>
              <a:t>Klicke, um die nächste Frage anzuzeigen: „Was bedeutet es, jemand anderen zu mobben?“</a:t>
            </a:r>
          </a:p>
          <a:p>
            <a:pPr marL="1143000" lvl="2" indent="-228600" algn="l">
              <a:spcBef>
                <a:spcPts val="300"/>
              </a:spcBef>
              <a:spcAft>
                <a:spcPts val="0"/>
              </a:spcAft>
              <a:buFont typeface="Arial" panose="020B0604020202020204" pitchFamily="34" charset="0"/>
              <a:buChar char="•"/>
              <a:tabLst>
                <a:tab pos="1371600" algn="l"/>
              </a:tabLst>
            </a:pPr>
            <a:r>
              <a:rPr lang="de-DE" sz="1050" noProof="0" dirty="0">
                <a:effectLst/>
                <a:latin typeface="Arial" panose="020B0604020202020204" pitchFamily="34" charset="0"/>
                <a:ea typeface="Arial" panose="020B0604020202020204" pitchFamily="34" charset="0"/>
                <a:cs typeface="Times New Roman" panose="02020603050405020304" pitchFamily="18" charset="0"/>
              </a:rPr>
              <a:t>Klicke, um die nächste Frage anzuzeigen: „Was kannst du tun, wenn du selbst gemobbt wirst?“ </a:t>
            </a:r>
          </a:p>
          <a:p>
            <a:pPr marL="1143000" lvl="2" indent="-228600" algn="l">
              <a:spcBef>
                <a:spcPts val="300"/>
              </a:spcBef>
              <a:spcAft>
                <a:spcPts val="0"/>
              </a:spcAft>
              <a:buFont typeface="Arial" panose="020B0604020202020204" pitchFamily="34" charset="0"/>
              <a:buChar char="•"/>
              <a:tabLst>
                <a:tab pos="1371600" algn="l"/>
              </a:tabLst>
            </a:pPr>
            <a:r>
              <a:rPr lang="de-DE" sz="1050" noProof="0" dirty="0">
                <a:effectLst/>
                <a:latin typeface="Arial" panose="020B0604020202020204" pitchFamily="34" charset="0"/>
                <a:ea typeface="Arial" panose="020B0604020202020204" pitchFamily="34" charset="0"/>
                <a:cs typeface="Times New Roman" panose="02020603050405020304" pitchFamily="18" charset="0"/>
              </a:rPr>
              <a:t>Klicke, um die nächste Frage anzuzeigen: „Was kannst du tun, wenn du siehst, dass jemand gemobbt wird?“</a:t>
            </a:r>
            <a:r>
              <a:rPr lang="de-DE" sz="800" noProof="0" dirty="0">
                <a:effectLst/>
                <a:latin typeface="Arial" panose="020B0604020202020204" pitchFamily="34" charset="0"/>
                <a:ea typeface="Arial" panose="020B0604020202020204" pitchFamily="34" charset="0"/>
                <a:cs typeface="Times New Roman" panose="02020603050405020304" pitchFamily="18" charset="0"/>
              </a:rPr>
              <a:t> </a:t>
            </a:r>
            <a:endParaRPr lang="de-DE" sz="1050" i="0" spc="0" noProof="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914400" lvl="2" indent="0" algn="l">
              <a:spcBef>
                <a:spcPts val="300"/>
              </a:spcBef>
              <a:spcAft>
                <a:spcPts val="0"/>
              </a:spcAft>
              <a:buFont typeface="Arial" panose="020B0604020202020204" pitchFamily="34" charset="0"/>
              <a:buNone/>
              <a:tabLst>
                <a:tab pos="1371600" algn="l"/>
              </a:tabLst>
            </a:pPr>
            <a:r>
              <a:rPr lang="de-DE" sz="1050" i="1" spc="55" noProof="0" dirty="0">
                <a:solidFill>
                  <a:srgbClr val="E77921"/>
                </a:solidFill>
                <a:effectLst/>
                <a:latin typeface="Arial" panose="020B0604020202020204" pitchFamily="34" charset="0"/>
                <a:ea typeface="Arial" panose="020B0604020202020204" pitchFamily="34" charset="0"/>
              </a:rPr>
              <a:t>Hinweis</a:t>
            </a:r>
            <a:r>
              <a:rPr lang="de-DE" sz="1050" i="1" noProof="0" dirty="0">
                <a:solidFill>
                  <a:srgbClr val="E77921"/>
                </a:solidFill>
                <a:effectLst/>
                <a:latin typeface="Arial" panose="020B0604020202020204" pitchFamily="34" charset="0"/>
                <a:ea typeface="Arial" panose="020B0604020202020204" pitchFamily="34" charset="0"/>
              </a:rPr>
              <a:t>:</a:t>
            </a:r>
            <a:r>
              <a:rPr lang="de-DE" sz="1050" i="1" spc="55" noProof="0" dirty="0">
                <a:solidFill>
                  <a:srgbClr val="E77921"/>
                </a:solidFill>
                <a:effectLst/>
                <a:latin typeface="Arial" panose="020B0604020202020204" pitchFamily="34" charset="0"/>
                <a:ea typeface="Arial" panose="020B0604020202020204" pitchFamily="34" charset="0"/>
              </a:rPr>
              <a:t> </a:t>
            </a:r>
            <a:r>
              <a:rPr lang="de-DE" sz="1050" noProof="0" dirty="0">
                <a:solidFill>
                  <a:srgbClr val="231F20"/>
                </a:solidFill>
                <a:effectLst/>
                <a:latin typeface="Tahoma" panose="020B0604030504040204" pitchFamily="34" charset="0"/>
                <a:ea typeface="Arial" panose="020B0604020202020204" pitchFamily="34" charset="0"/>
                <a:cs typeface="Arial" panose="020B0604020202020204" pitchFamily="34" charset="0"/>
              </a:rPr>
              <a:t>Wenn die Schüler*innen nicht erwähnen, was genau Mobbing ist, dann wiederhole, dass Mobbing ein unerwünschtes aggressives Verhalten ist, das ein tatsächliches oder vermeintliches Machtungleichgewicht beinhaltet.</a:t>
            </a:r>
            <a:endParaRPr lang="de-DE" sz="600" noProof="0" dirty="0">
              <a:solidFill>
                <a:srgbClr val="231F20"/>
              </a:solidFill>
              <a:effectLst/>
              <a:latin typeface="Arial" panose="020B0604020202020204" pitchFamily="34" charset="0"/>
              <a:ea typeface="Arial" panose="020B0604020202020204" pitchFamily="34" charset="0"/>
            </a:endParaRPr>
          </a:p>
          <a:p>
            <a:pPr marL="1042670" algn="l">
              <a:spcBef>
                <a:spcPts val="290"/>
              </a:spcBef>
              <a:spcAft>
                <a:spcPts val="0"/>
              </a:spcAft>
            </a:pPr>
            <a:endParaRPr lang="de-DE" sz="1050" noProof="0" dirty="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800" noProof="0" dirty="0">
                <a:solidFill>
                  <a:srgbClr val="231F20"/>
                </a:solidFill>
                <a:effectLst/>
                <a:latin typeface="Arial" panose="020B0604020202020204" pitchFamily="34" charset="0"/>
                <a:ea typeface="Tahoma" panose="020B0604030504040204" pitchFamily="34" charset="0"/>
              </a:rPr>
              <a:t>Erkläre, dass die Klasse heute Strategien zur Bekämpfung von Mobbing kennenlernen und üben wird.</a:t>
            </a:r>
            <a:endParaRPr lang="de-DE" sz="800" noProof="0" dirty="0">
              <a:effectLst/>
              <a:latin typeface="Arial" panose="020B0604020202020204" pitchFamily="34" charset="0"/>
              <a:ea typeface="Tahoma" panose="020B0604030504040204" pitchFamily="34" charset="0"/>
            </a:endParaRPr>
          </a:p>
          <a:p>
            <a:pPr algn="l"/>
            <a:r>
              <a:rPr lang="de-DE" sz="800" noProof="0" dirty="0">
                <a:effectLst/>
                <a:latin typeface="Arial" panose="020B0604020202020204" pitchFamily="34" charset="0"/>
                <a:ea typeface="Arial" panose="020B0604020202020204" pitchFamily="34" charset="0"/>
              </a:rPr>
              <a:t> </a:t>
            </a:r>
            <a:endParaRPr lang="de-DE" sz="1000" noProof="0" dirty="0">
              <a:effectLst/>
              <a:latin typeface="Arial" panose="020B0604020202020204" pitchFamily="34" charset="0"/>
              <a:ea typeface="Arial" panose="020B0604020202020204" pitchFamily="34" charset="0"/>
            </a:endParaRPr>
          </a:p>
          <a:p>
            <a:endParaRPr lang="de-DE"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12</a:t>
            </a:fld>
            <a:endParaRPr lang="en-US"/>
          </a:p>
        </p:txBody>
      </p:sp>
    </p:spTree>
    <p:extLst>
      <p:ext uri="{BB962C8B-B14F-4D97-AF65-F5344CB8AC3E}">
        <p14:creationId xmlns:p14="http://schemas.microsoft.com/office/powerpoint/2010/main" val="32034130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 </a:t>
            </a:r>
          </a:p>
          <a:p>
            <a:pPr marL="0" marR="0">
              <a:lnSpc>
                <a:spcPct val="115000"/>
              </a:lnSpc>
              <a:spcBef>
                <a:spcPts val="0"/>
              </a:spcBef>
              <a:spcAft>
                <a:spcPts val="0"/>
              </a:spcAft>
            </a:pPr>
            <a:endParaRPr lang="de-DE" sz="1100" b="1" noProof="0" dirty="0">
              <a:effectLst/>
              <a:latin typeface="Arial" panose="020B0604020202020204" pitchFamily="34" charset="0"/>
              <a:ea typeface="Arial" panose="020B0604020202020204" pitchFamily="34" charset="0"/>
              <a:cs typeface="Arial" panose="020B0604020202020204" pitchFamily="34" charset="0"/>
            </a:endParaRPr>
          </a:p>
          <a:p>
            <a:pPr marL="0" marR="0">
              <a:lnSpc>
                <a:spcPct val="115000"/>
              </a:lnSpc>
              <a:spcBef>
                <a:spcPts val="0"/>
              </a:spcBef>
              <a:spcAft>
                <a:spcPts val="0"/>
              </a:spcAft>
            </a:pPr>
            <a:r>
              <a:rPr lang="de-DE" sz="1100" b="1" noProof="0" dirty="0">
                <a:effectLst/>
                <a:latin typeface="Arial" panose="020B0604020202020204" pitchFamily="34" charset="0"/>
                <a:ea typeface="Arial" panose="020B0604020202020204" pitchFamily="34" charset="0"/>
                <a:cs typeface="Arial" panose="020B0604020202020204" pitchFamily="34" charset="0"/>
              </a:rPr>
              <a:t>Mögliche Umsetzungsoption:</a:t>
            </a: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fontAlgn="base">
              <a:spcBef>
                <a:spcPts val="0"/>
              </a:spcBef>
              <a:spcAft>
                <a:spcPts val="0"/>
              </a:spcAft>
              <a:buSzPts val="1000"/>
              <a:buFont typeface="Arial" panose="020B0604020202020204" pitchFamily="34" charset="0"/>
              <a:buChar char="•"/>
              <a:tabLst>
                <a:tab pos="457200" algn="l"/>
              </a:tabLst>
            </a:pPr>
            <a:r>
              <a:rPr lang="de-DE" sz="1100" noProof="0" dirty="0">
                <a:effectLst/>
                <a:latin typeface="Arial" panose="020B0604020202020204" pitchFamily="34" charset="0"/>
                <a:cs typeface="Arial" panose="020B0604020202020204" pitchFamily="34" charset="0"/>
              </a:rPr>
              <a:t>Teile die Schüler*innen in Vierergruppen ein. Gib jeder Gruppe </a:t>
            </a:r>
            <a:r>
              <a:rPr lang="de-DE" sz="1100" b="1" noProof="0" dirty="0">
                <a:effectLst/>
                <a:latin typeface="Arial" panose="020B0604020202020204" pitchFamily="34" charset="0"/>
                <a:cs typeface="Arial" panose="020B0604020202020204" pitchFamily="34" charset="0"/>
              </a:rPr>
              <a:t>ein Rollenspielszenario</a:t>
            </a:r>
            <a:r>
              <a:rPr lang="de-DE" sz="1100" b="0" noProof="0" dirty="0">
                <a:effectLst/>
                <a:latin typeface="Arial" panose="020B0604020202020204" pitchFamily="34" charset="0"/>
                <a:cs typeface="Arial" panose="020B0604020202020204" pitchFamily="34" charset="0"/>
              </a:rPr>
              <a:t> und verteile die Szenarien dabei gleichmäßig auf alle Gruppen.</a:t>
            </a:r>
            <a:endParaRPr lang="de-DE" sz="1100" noProof="0" dirty="0">
              <a:effectLst/>
              <a:latin typeface="Arial" panose="020B0604020202020204" pitchFamily="34" charset="0"/>
              <a:cs typeface="Arial" panose="020B0604020202020204" pitchFamily="34" charset="0"/>
            </a:endParaRPr>
          </a:p>
          <a:p>
            <a:pPr marL="285750" marR="0" lvl="0" indent="-285750" fontAlgn="base">
              <a:spcBef>
                <a:spcPts val="0"/>
              </a:spcBef>
              <a:spcAft>
                <a:spcPts val="0"/>
              </a:spcAft>
              <a:buSzPts val="1000"/>
              <a:buFont typeface="Arial" panose="020B0604020202020204" pitchFamily="34" charset="0"/>
              <a:buChar char="•"/>
              <a:tabLst>
                <a:tab pos="457200" algn="l"/>
              </a:tabLst>
            </a:pPr>
            <a:endParaRPr lang="de-DE" sz="1100" noProof="0" dirty="0">
              <a:effectLst/>
              <a:latin typeface="Arial" panose="020B0604020202020204" pitchFamily="34" charset="0"/>
              <a:ea typeface="Times New Roman" panose="02020603050405020304" pitchFamily="18" charset="0"/>
              <a:cs typeface="Arial" panose="020B0604020202020204" pitchFamily="34" charset="0"/>
            </a:endParaRPr>
          </a:p>
          <a:p>
            <a:pPr marL="285750" marR="0" lvl="0" indent="-285750" fontAlgn="base">
              <a:spcBef>
                <a:spcPts val="0"/>
              </a:spcBef>
              <a:spcAft>
                <a:spcPts val="0"/>
              </a:spcAft>
              <a:buSzPts val="1000"/>
              <a:buFont typeface="Arial" panose="020B0604020202020204" pitchFamily="34" charset="0"/>
              <a:buChar char="•"/>
              <a:tabLst>
                <a:tab pos="457200" algn="l"/>
              </a:tabLst>
            </a:pPr>
            <a:r>
              <a:rPr lang="de-DE" sz="1100" noProof="0" dirty="0">
                <a:effectLst/>
                <a:latin typeface="Arial" panose="020B0604020202020204" pitchFamily="34" charset="0"/>
                <a:ea typeface="Times New Roman" panose="02020603050405020304" pitchFamily="18" charset="0"/>
                <a:cs typeface="Arial" panose="020B0604020202020204" pitchFamily="34" charset="0"/>
              </a:rPr>
              <a:t>Erkläre, dass jedes Szenario eine andere Strategie beinhaltet, welche die Schüler*innen anwenden können, wenn sie mit Mobbing konfrontiert werden. </a:t>
            </a:r>
            <a:br>
              <a:rPr lang="de-DE" sz="1100" noProof="0" dirty="0">
                <a:effectLst/>
                <a:latin typeface="Arial" panose="020B0604020202020204" pitchFamily="34" charset="0"/>
                <a:ea typeface="Times New Roman" panose="02020603050405020304" pitchFamily="18" charset="0"/>
                <a:cs typeface="Arial" panose="020B0604020202020204" pitchFamily="34" charset="0"/>
              </a:rPr>
            </a:br>
            <a:r>
              <a:rPr lang="de-DE" sz="1100" noProof="0" dirty="0">
                <a:effectLst/>
                <a:latin typeface="Arial" panose="020B0604020202020204" pitchFamily="34" charset="0"/>
                <a:ea typeface="Times New Roman" panose="02020603050405020304" pitchFamily="18" charset="0"/>
                <a:cs typeface="Arial" panose="020B0604020202020204" pitchFamily="34" charset="0"/>
              </a:rPr>
              <a:t> </a:t>
            </a:r>
          </a:p>
          <a:p>
            <a:pPr marL="285750" marR="0" lvl="0" indent="-285750" fontAlgn="base">
              <a:spcBef>
                <a:spcPts val="0"/>
              </a:spcBef>
              <a:spcAft>
                <a:spcPts val="0"/>
              </a:spcAft>
              <a:buSzPts val="1000"/>
              <a:buFont typeface="Arial" panose="020B0604020202020204" pitchFamily="34" charset="0"/>
              <a:buChar char="•"/>
              <a:tabLst>
                <a:tab pos="457200" algn="l"/>
              </a:tabLst>
            </a:pPr>
            <a:r>
              <a:rPr lang="de-DE" sz="1100" noProof="0" dirty="0">
                <a:effectLst/>
                <a:latin typeface="Arial" panose="020B0604020202020204" pitchFamily="34" charset="0"/>
                <a:ea typeface="Times New Roman" panose="02020603050405020304" pitchFamily="18" charset="0"/>
                <a:cs typeface="Arial" panose="020B0604020202020204" pitchFamily="34" charset="0"/>
              </a:rPr>
              <a:t>Gib den Schüler*innen ca. zehn Minuten Zeit, um ein Rollenspiel auf der Grundlage ihres Szenarios zu entwickeln und zu üben. Bitte danach die einzelnen Gruppen, ihr Rollenspiel vor der Klasse aufzuführen.  </a:t>
            </a:r>
            <a:br>
              <a:rPr lang="de-DE" sz="1100" noProof="0" dirty="0">
                <a:effectLst/>
                <a:latin typeface="Arial" panose="020B0604020202020204" pitchFamily="34" charset="0"/>
                <a:ea typeface="Times New Roman" panose="02020603050405020304" pitchFamily="18" charset="0"/>
                <a:cs typeface="Arial" panose="020B0604020202020204" pitchFamily="34" charset="0"/>
              </a:rPr>
            </a:br>
            <a:r>
              <a:rPr lang="de-DE" sz="1100" noProof="0" dirty="0">
                <a:effectLst/>
                <a:latin typeface="Arial" panose="020B0604020202020204" pitchFamily="34" charset="0"/>
                <a:ea typeface="Times New Roman" panose="02020603050405020304" pitchFamily="18" charset="0"/>
                <a:cs typeface="Arial" panose="020B0604020202020204" pitchFamily="34" charset="0"/>
              </a:rPr>
              <a:t> </a:t>
            </a:r>
          </a:p>
          <a:p>
            <a:pPr marL="285750" marR="0" lvl="0" indent="-285750" fontAlgn="base">
              <a:spcBef>
                <a:spcPts val="0"/>
              </a:spcBef>
              <a:spcAft>
                <a:spcPts val="0"/>
              </a:spcAft>
              <a:buSzPts val="1000"/>
              <a:buFont typeface="Arial" panose="020B0604020202020204" pitchFamily="34" charset="0"/>
              <a:buChar char="•"/>
              <a:tabLst>
                <a:tab pos="457200" algn="l"/>
              </a:tabLst>
            </a:pPr>
            <a:r>
              <a:rPr lang="de-DE" sz="1100" noProof="0" dirty="0">
                <a:effectLst/>
                <a:latin typeface="Arial" panose="020B0604020202020204" pitchFamily="34" charset="0"/>
                <a:ea typeface="Times New Roman" panose="02020603050405020304" pitchFamily="18" charset="0"/>
                <a:cs typeface="Arial" panose="020B0604020202020204" pitchFamily="34" charset="0"/>
              </a:rPr>
              <a:t>Leite nach jedem Rollenspiel eine kurze Diskussion ein. Dabei kannst du als Leitfaden durch die folgenden Fragen klicken: </a:t>
            </a:r>
          </a:p>
          <a:p>
            <a:pPr marL="742950" marR="0" lvl="1" indent="-285750" fontAlgn="base">
              <a:spcBef>
                <a:spcPts val="0"/>
              </a:spcBef>
              <a:spcAft>
                <a:spcPts val="0"/>
              </a:spcAft>
              <a:buSzPts val="1000"/>
              <a:buFont typeface="Arial" panose="020B0604020202020204" pitchFamily="34" charset="0"/>
              <a:buChar char="•"/>
              <a:tabLst>
                <a:tab pos="457200" algn="l"/>
              </a:tabLst>
            </a:pPr>
            <a:r>
              <a:rPr lang="de-DE" sz="1100" noProof="0" dirty="0">
                <a:effectLst/>
                <a:latin typeface="Arial" panose="020B0604020202020204" pitchFamily="34" charset="0"/>
                <a:ea typeface="Times New Roman" panose="02020603050405020304" pitchFamily="18" charset="0"/>
                <a:cs typeface="Arial" panose="020B0604020202020204" pitchFamily="34" charset="0"/>
              </a:rPr>
              <a:t>Was hast du in dieser Situation getan? Hat es funktioniert? Warum oder warum nicht?</a:t>
            </a:r>
          </a:p>
          <a:p>
            <a:pPr marL="742950" marR="0" lvl="1" indent="-285750" fontAlgn="base">
              <a:spcBef>
                <a:spcPts val="0"/>
              </a:spcBef>
              <a:spcAft>
                <a:spcPts val="0"/>
              </a:spcAft>
              <a:buSzPts val="1000"/>
              <a:buFont typeface="Arial" panose="020B0604020202020204" pitchFamily="34" charset="0"/>
              <a:buChar char="•"/>
              <a:tabLst>
                <a:tab pos="457200" algn="l"/>
              </a:tabLst>
            </a:pPr>
            <a:r>
              <a:rPr lang="de-DE" sz="1100" noProof="0" dirty="0">
                <a:effectLst/>
                <a:latin typeface="Arial" panose="020B0604020202020204" pitchFamily="34" charset="0"/>
                <a:ea typeface="Times New Roman" panose="02020603050405020304" pitchFamily="18" charset="0"/>
                <a:cs typeface="Arial" panose="020B0604020202020204" pitchFamily="34" charset="0"/>
              </a:rPr>
              <a:t>Glaubst du, dass das im echten Leben funktionieren würde? Warum oder warum nicht?</a:t>
            </a:r>
          </a:p>
          <a:p>
            <a:pPr marL="742950" marR="0" lvl="1" indent="-285750" fontAlgn="base">
              <a:spcBef>
                <a:spcPts val="0"/>
              </a:spcBef>
              <a:spcAft>
                <a:spcPts val="0"/>
              </a:spcAft>
              <a:buSzPts val="1000"/>
              <a:buFont typeface="Arial" panose="020B0604020202020204" pitchFamily="34" charset="0"/>
              <a:buChar char="•"/>
              <a:tabLst>
                <a:tab pos="457200" algn="l"/>
              </a:tabLst>
            </a:pPr>
            <a:r>
              <a:rPr lang="de-DE" sz="1100" noProof="0" dirty="0">
                <a:effectLst/>
                <a:latin typeface="Arial" panose="020B0604020202020204" pitchFamily="34" charset="0"/>
                <a:ea typeface="Times New Roman" panose="02020603050405020304" pitchFamily="18" charset="0"/>
                <a:cs typeface="Arial" panose="020B0604020202020204" pitchFamily="34" charset="0"/>
              </a:rPr>
              <a:t>Was könntest du in dieser Situation noch tun?</a:t>
            </a:r>
          </a:p>
          <a:p>
            <a:pPr marL="742950" marR="0" lvl="1" indent="-285750" fontAlgn="base">
              <a:spcBef>
                <a:spcPts val="0"/>
              </a:spcBef>
              <a:spcAft>
                <a:spcPts val="0"/>
              </a:spcAft>
              <a:buSzPts val="1000"/>
              <a:buFont typeface="Arial" panose="020B0604020202020204" pitchFamily="34" charset="0"/>
              <a:buChar char="•"/>
              <a:tabLst>
                <a:tab pos="457200" algn="l"/>
              </a:tabLst>
            </a:pPr>
            <a:r>
              <a:rPr lang="de-DE" sz="1100" noProof="0" dirty="0">
                <a:effectLst/>
                <a:latin typeface="Arial" panose="020B0604020202020204" pitchFamily="34" charset="0"/>
                <a:ea typeface="Times New Roman" panose="02020603050405020304" pitchFamily="18" charset="0"/>
                <a:cs typeface="Arial" panose="020B0604020202020204" pitchFamily="34" charset="0"/>
              </a:rPr>
              <a:t>Angenommen, dir würde das passieren. Wie sicher bist du dir, dass du das Mobbing stoppen könntest?</a:t>
            </a:r>
            <a:br>
              <a:rPr lang="de-DE" sz="1100" noProof="0" dirty="0">
                <a:effectLst/>
                <a:latin typeface="Arial" panose="020B0604020202020204" pitchFamily="34" charset="0"/>
                <a:ea typeface="Times New Roman" panose="02020603050405020304" pitchFamily="18" charset="0"/>
                <a:cs typeface="Arial" panose="020B0604020202020204" pitchFamily="34" charset="0"/>
              </a:rPr>
            </a:br>
            <a:r>
              <a:rPr lang="de-DE" sz="1100" noProof="0" dirty="0">
                <a:effectLst/>
                <a:latin typeface="Arial" panose="020B0604020202020204" pitchFamily="34" charset="0"/>
                <a:ea typeface="Times New Roman" panose="02020603050405020304" pitchFamily="18" charset="0"/>
                <a:cs typeface="Arial" panose="020B0604020202020204" pitchFamily="34" charset="0"/>
              </a:rPr>
              <a:t> </a:t>
            </a:r>
          </a:p>
          <a:p>
            <a:pPr marL="285750" marR="0" lvl="0" indent="-285750" fontAlgn="base">
              <a:spcBef>
                <a:spcPts val="0"/>
              </a:spcBef>
              <a:spcAft>
                <a:spcPts val="0"/>
              </a:spcAft>
              <a:buSzPts val="1000"/>
              <a:buFont typeface="Arial" panose="020B0604020202020204" pitchFamily="34" charset="0"/>
              <a:buChar char="•"/>
              <a:tabLst>
                <a:tab pos="457200" algn="l"/>
              </a:tabLst>
            </a:pPr>
            <a:r>
              <a:rPr lang="de-DE" sz="1100" noProof="0" dirty="0">
                <a:effectLst/>
                <a:latin typeface="Arial" panose="020B0604020202020204" pitchFamily="34" charset="0"/>
                <a:ea typeface="Times New Roman" panose="02020603050405020304" pitchFamily="18" charset="0"/>
                <a:cs typeface="Arial" panose="020B0604020202020204" pitchFamily="34" charset="0"/>
              </a:rPr>
              <a:t>Bitte die Klasse, sich für eine Strategie zu entscheiden und diese das nächste Mal auszuprobieren, wenn sie Mobbing sehen oder erleben.</a:t>
            </a:r>
          </a:p>
          <a:p>
            <a:endParaRPr lang="de-DE" sz="11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13</a:t>
            </a:fld>
            <a:endParaRPr lang="en-US"/>
          </a:p>
        </p:txBody>
      </p:sp>
    </p:spTree>
    <p:extLst>
      <p:ext uri="{BB962C8B-B14F-4D97-AF65-F5344CB8AC3E}">
        <p14:creationId xmlns:p14="http://schemas.microsoft.com/office/powerpoint/2010/main" val="4203447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Zeige die Antwortmöglichkeiten, die in jedem der fünf Szenarien verwendet werden können.</a:t>
            </a:r>
            <a:b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br>
            <a:endParaRPr lang="de-DE" sz="1100" u="none" strike="noStrike" kern="1200" noProof="0" dirty="0">
              <a:solidFill>
                <a:schemeClr val="tx1"/>
              </a:solidFill>
              <a:effectLst/>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de-DE" sz="1100" b="0" kern="1200" noProof="0" dirty="0">
                <a:solidFill>
                  <a:schemeClr val="tx1"/>
                </a:solidFill>
                <a:effectLst/>
                <a:latin typeface="Arial" panose="020B0604020202020204" pitchFamily="34" charset="0"/>
                <a:ea typeface="+mn-ea"/>
                <a:cs typeface="Arial" panose="020B0604020202020204" pitchFamily="34" charset="0"/>
              </a:rPr>
              <a:t>Bitte drei bis vier Freiwillige, den anderen Schüler*innen mitzuteilen, welche Strategie sie ihrer Meinung nach in Zukunft am ehesten anwenden würden.</a:t>
            </a:r>
            <a:endParaRPr lang="de-DE" sz="1100" b="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14</a:t>
            </a:fld>
            <a:endParaRPr lang="en-US"/>
          </a:p>
        </p:txBody>
      </p:sp>
    </p:spTree>
    <p:extLst>
      <p:ext uri="{BB962C8B-B14F-4D97-AF65-F5344CB8AC3E}">
        <p14:creationId xmlns:p14="http://schemas.microsoft.com/office/powerpoint/2010/main" val="9940437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742950" marR="2601595" lvl="1" indent="-285750">
              <a:lnSpc>
                <a:spcPct val="123000"/>
              </a:lnSpc>
              <a:spcBef>
                <a:spcPts val="825"/>
              </a:spcBef>
              <a:spcAft>
                <a:spcPts val="0"/>
              </a:spcAft>
              <a:buClr>
                <a:srgbClr val="0084D3"/>
              </a:buClr>
              <a:buSzPts val="1050"/>
              <a:buFont typeface="Tahoma" panose="020B0604030504040204" pitchFamily="34" charset="0"/>
              <a:buChar char="●"/>
              <a:tabLst>
                <a:tab pos="738505" algn="l"/>
              </a:tabLst>
            </a:pPr>
            <a:r>
              <a:rPr lang="de-DE" sz="1050" noProof="0" dirty="0">
                <a:solidFill>
                  <a:srgbClr val="231F20"/>
                </a:solidFill>
                <a:effectLst/>
                <a:latin typeface="Arial" panose="020B0604020202020204" pitchFamily="34" charset="0"/>
                <a:ea typeface="Tahoma" panose="020B0604030504040204" pitchFamily="34" charset="0"/>
              </a:rPr>
              <a:t>Rekapituliert das bisher Gelernte, indem du den Schüler*innen die folgenden Fragen stellst. Schreibe die Antworten an die Tafel und gehe direkt auf eventuell auftretende Missverständnisse ein.</a:t>
            </a:r>
            <a:endParaRPr lang="de-DE" sz="1100" noProof="0" dirty="0">
              <a:effectLst/>
              <a:latin typeface="Arial" panose="020B0604020202020204" pitchFamily="34" charset="0"/>
              <a:ea typeface="Tahoma" panose="020B0604030504040204" pitchFamily="34" charset="0"/>
            </a:endParaRPr>
          </a:p>
          <a:p>
            <a:pPr marL="1143000" lvl="2" indent="-228600">
              <a:spcBef>
                <a:spcPts val="330"/>
              </a:spcBef>
              <a:buClr>
                <a:srgbClr val="0084D3"/>
              </a:buClr>
              <a:buSzPts val="1050"/>
              <a:buFont typeface="Arial" panose="020B0604020202020204" pitchFamily="34" charset="0"/>
              <a:buChar char="○"/>
              <a:tabLst>
                <a:tab pos="1043305" algn="l"/>
              </a:tabLst>
            </a:pPr>
            <a:r>
              <a:rPr lang="de-DE" sz="1050" noProof="0" dirty="0">
                <a:solidFill>
                  <a:srgbClr val="231F20"/>
                </a:solidFill>
                <a:effectLst/>
                <a:latin typeface="Tahoma" panose="020B0604030504040204" pitchFamily="34" charset="0"/>
                <a:ea typeface="Arial" panose="020B0604020202020204" pitchFamily="34" charset="0"/>
                <a:cs typeface="Arial" panose="020B0604020202020204" pitchFamily="34" charset="0"/>
              </a:rPr>
              <a:t>Was ist Körperbewusstsein?</a:t>
            </a:r>
            <a:endParaRPr lang="de-DE" sz="1100" noProof="0" dirty="0">
              <a:effectLst/>
              <a:latin typeface="Arial" panose="020B0604020202020204" pitchFamily="34" charset="0"/>
              <a:ea typeface="Arial" panose="020B0604020202020204" pitchFamily="34" charset="0"/>
            </a:endParaRPr>
          </a:p>
          <a:p>
            <a:pPr marL="1143000" lvl="2" indent="-228600">
              <a:spcBef>
                <a:spcPts val="695"/>
              </a:spcBef>
              <a:buClr>
                <a:srgbClr val="0084D3"/>
              </a:buClr>
              <a:buSzPts val="1050"/>
              <a:buFont typeface="Arial" panose="020B0604020202020204" pitchFamily="34" charset="0"/>
              <a:buChar char="○"/>
              <a:tabLst>
                <a:tab pos="1043305" algn="l"/>
              </a:tabLst>
            </a:pPr>
            <a:r>
              <a:rPr lang="de-DE" sz="1050" noProof="0" dirty="0">
                <a:solidFill>
                  <a:srgbClr val="231F20"/>
                </a:solidFill>
                <a:effectLst/>
                <a:latin typeface="Arial" panose="020B0604020202020204" pitchFamily="34" charset="0"/>
                <a:ea typeface="Arial" panose="020B0604020202020204" pitchFamily="34" charset="0"/>
              </a:rPr>
              <a:t>Was ist Körperfunktionalität?</a:t>
            </a:r>
            <a:endParaRPr lang="de-DE" sz="1100" noProof="0" dirty="0">
              <a:effectLst/>
              <a:latin typeface="Arial" panose="020B0604020202020204" pitchFamily="34" charset="0"/>
              <a:ea typeface="Arial" panose="020B0604020202020204" pitchFamily="34" charset="0"/>
            </a:endParaRPr>
          </a:p>
          <a:p>
            <a:pPr marL="1143000" lvl="2" indent="-228600">
              <a:spcBef>
                <a:spcPts val="690"/>
              </a:spcBef>
              <a:buClr>
                <a:srgbClr val="0084D3"/>
              </a:buClr>
              <a:buSzPts val="1050"/>
              <a:buFont typeface="Arial" panose="020B0604020202020204" pitchFamily="34" charset="0"/>
              <a:buChar char="○"/>
              <a:tabLst>
                <a:tab pos="1043305" algn="l"/>
              </a:tabLst>
            </a:pPr>
            <a:r>
              <a:rPr lang="de-DE" sz="1050" noProof="0" dirty="0">
                <a:solidFill>
                  <a:srgbClr val="231F20"/>
                </a:solidFill>
                <a:effectLst/>
                <a:latin typeface="Arial" panose="020B0604020202020204" pitchFamily="34" charset="0"/>
                <a:ea typeface="Arial" panose="020B0604020202020204" pitchFamily="34" charset="0"/>
              </a:rPr>
              <a:t>Welche Möglichkeiten haben wir, um Mobbing und Hänseleien zu stoppen?</a:t>
            </a:r>
            <a:endParaRPr lang="de-DE" sz="1100" noProof="0" dirty="0">
              <a:effectLst/>
              <a:latin typeface="Arial" panose="020B0604020202020204" pitchFamily="34" charset="0"/>
              <a:ea typeface="Arial" panose="020B0604020202020204" pitchFamily="34" charset="0"/>
            </a:endParaRPr>
          </a:p>
          <a:p>
            <a:pPr marL="742950" marR="2677160" lvl="1" indent="-285750">
              <a:lnSpc>
                <a:spcPct val="122000"/>
              </a:lnSpc>
              <a:spcBef>
                <a:spcPts val="630"/>
              </a:spcBef>
              <a:spcAft>
                <a:spcPts val="0"/>
              </a:spcAft>
              <a:buClr>
                <a:srgbClr val="0084D3"/>
              </a:buClr>
              <a:buSzPts val="1050"/>
              <a:buFont typeface="Tahoma" panose="020B0604030504040204" pitchFamily="34" charset="0"/>
              <a:buChar char="●"/>
              <a:tabLst>
                <a:tab pos="738505" algn="l"/>
              </a:tabLst>
            </a:pPr>
            <a:r>
              <a:rPr lang="de-DE" sz="1050" noProof="0" dirty="0">
                <a:solidFill>
                  <a:srgbClr val="231F20"/>
                </a:solidFill>
                <a:effectLst/>
                <a:latin typeface="Arial" panose="020B0604020202020204" pitchFamily="34" charset="0"/>
                <a:ea typeface="Tahoma" panose="020B0604030504040204" pitchFamily="34" charset="0"/>
              </a:rPr>
              <a:t>Bitte die Schüler*innen, in Zweiergruppen zu besprechen, was sie ändern würden, um Mobbing und Hänseleien zu stoppen.</a:t>
            </a:r>
            <a:endParaRPr lang="de-DE" sz="1100" noProof="0" dirty="0">
              <a:effectLst/>
              <a:latin typeface="Arial" panose="020B0604020202020204" pitchFamily="34" charset="0"/>
              <a:ea typeface="Tahoma" panose="020B0604030504040204" pitchFamily="34" charset="0"/>
            </a:endParaRPr>
          </a:p>
          <a:p>
            <a:pPr lvl="0"/>
            <a:endParaRPr lang="de-DE" sz="1100" kern="1200" noProof="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15</a:t>
            </a:fld>
            <a:endParaRPr lang="en-US"/>
          </a:p>
        </p:txBody>
      </p:sp>
    </p:spTree>
    <p:extLst>
      <p:ext uri="{BB962C8B-B14F-4D97-AF65-F5344CB8AC3E}">
        <p14:creationId xmlns:p14="http://schemas.microsoft.com/office/powerpoint/2010/main" val="2456409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0"/>
              </a:spcAft>
            </a:pPr>
            <a:r>
              <a:rPr lang="de-DE" sz="1100" b="1" noProof="0">
                <a:effectLst/>
                <a:latin typeface="Arial" panose="020B0604020202020204" pitchFamily="34" charset="0"/>
                <a:ea typeface="Arial" panose="020B0604020202020204" pitchFamily="34" charset="0"/>
                <a:cs typeface="Arial" panose="020B0604020202020204" pitchFamily="34" charset="0"/>
              </a:rPr>
              <a:t>Mögliche Umsetzungs-Option:</a:t>
            </a:r>
            <a:endParaRPr lang="de-DE" sz="1100" noProof="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Arial" panose="020B0604020202020204" pitchFamily="34" charset="0"/>
              <a:buChar char="•"/>
            </a:pPr>
            <a:r>
              <a:rPr lang="de-DE" sz="1100" noProof="0">
                <a:effectLst/>
                <a:latin typeface="Arial" panose="020B0604020202020204" pitchFamily="34" charset="0"/>
                <a:cs typeface="Arial" panose="020B0604020202020204" pitchFamily="34" charset="0"/>
              </a:rPr>
              <a:t>Verteile das „3-2-1 Spiegelung“ Arbeitsblatt an jede*n Schüler*in.</a:t>
            </a:r>
          </a:p>
          <a:p>
            <a:pPr marL="171450" marR="0" lvl="0" indent="-171450">
              <a:lnSpc>
                <a:spcPct val="115000"/>
              </a:lnSpc>
              <a:spcBef>
                <a:spcPts val="0"/>
              </a:spcBef>
              <a:spcAft>
                <a:spcPts val="1200"/>
              </a:spcAft>
              <a:buFont typeface="Arial" panose="020B0604020202020204" pitchFamily="34" charset="0"/>
              <a:buChar char="•"/>
            </a:pPr>
            <a:endParaRPr lang="de-DE" sz="1100" u="none" strike="noStrike" noProof="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Arial" panose="020B0604020202020204" pitchFamily="34" charset="0"/>
              <a:buChar char="•"/>
            </a:pPr>
            <a:r>
              <a:rPr lang="de-DE" sz="1100" u="none" strike="noStrike" noProof="0">
                <a:effectLst/>
                <a:latin typeface="Arial" panose="020B0604020202020204" pitchFamily="34" charset="0"/>
                <a:ea typeface="Arial" panose="020B0604020202020204" pitchFamily="34" charset="0"/>
                <a:cs typeface="Arial" panose="020B0604020202020204" pitchFamily="34" charset="0"/>
              </a:rPr>
              <a:t>Sammle die Arbeitsblätter von den Schüler*innen am Ende wieder ein. Wenn die Zeit es erlaubt, wähle einige Fragen aus, die noch übrig sind und diskutiere sie mit der Gruppe. </a:t>
            </a:r>
            <a:r>
              <a:rPr lang="de-DE" sz="1100" b="1" u="none" strike="noStrike" noProof="0">
                <a:effectLst/>
                <a:latin typeface="Arial" panose="020B0604020202020204" pitchFamily="34" charset="0"/>
                <a:ea typeface="Arial" panose="020B0604020202020204" pitchFamily="34" charset="0"/>
                <a:cs typeface="Arial" panose="020B0604020202020204" pitchFamily="34" charset="0"/>
              </a:rPr>
              <a:t>Wenn die Möglichkeit besteht, kannst du mit den Schüler*innen auch nach Abschluss der Unterrichtsstunde über ihre Gedanken und Erlebnisse zum Thema sprechen.</a:t>
            </a:r>
          </a:p>
        </p:txBody>
      </p:sp>
      <p:sp>
        <p:nvSpPr>
          <p:cNvPr id="4" name="Slide Number Placeholder 3"/>
          <p:cNvSpPr>
            <a:spLocks noGrp="1"/>
          </p:cNvSpPr>
          <p:nvPr>
            <p:ph type="sldNum" sz="quarter" idx="5"/>
          </p:nvPr>
        </p:nvSpPr>
        <p:spPr/>
        <p:txBody>
          <a:bodyPr/>
          <a:lstStyle/>
          <a:p>
            <a:fld id="{F150FB2F-71EA-DA45-9639-0EE1B5989B31}" type="slidenum">
              <a:rPr lang="en-US" smtClean="0"/>
              <a:t>16</a:t>
            </a:fld>
            <a:endParaRPr lang="en-US"/>
          </a:p>
        </p:txBody>
      </p:sp>
    </p:spTree>
    <p:extLst>
      <p:ext uri="{BB962C8B-B14F-4D97-AF65-F5344CB8AC3E}">
        <p14:creationId xmlns:p14="http://schemas.microsoft.com/office/powerpoint/2010/main" val="14901223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150FB2F-71EA-DA45-9639-0EE1B5989B31}" type="slidenum">
              <a:rPr lang="en-US" smtClean="0"/>
              <a:t>17</a:t>
            </a:fld>
            <a:endParaRPr lang="en-US"/>
          </a:p>
        </p:txBody>
      </p:sp>
    </p:spTree>
    <p:extLst>
      <p:ext uri="{BB962C8B-B14F-4D97-AF65-F5344CB8AC3E}">
        <p14:creationId xmlns:p14="http://schemas.microsoft.com/office/powerpoint/2010/main" val="7718013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de-DE" sz="1100" dirty="0">
                <a:latin typeface="Arial"/>
                <a:cs typeface="Arial"/>
              </a:rPr>
              <a:t>Beziehe </a:t>
            </a:r>
            <a:r>
              <a:rPr lang="de-DE" sz="1100" u="none" strike="noStrike" kern="1200" noProof="0" dirty="0">
                <a:solidFill>
                  <a:schemeClr val="tx1"/>
                </a:solidFill>
                <a:effectLst/>
                <a:latin typeface="Arial"/>
                <a:cs typeface="Arial"/>
              </a:rPr>
              <a:t>die Schüler*innen in die Aufstellung von „Grundregeln“ für die Diskussion mit ein, indem</a:t>
            </a:r>
            <a:r>
              <a:rPr lang="de-DE" sz="1100" dirty="0">
                <a:latin typeface="Arial"/>
                <a:cs typeface="Arial"/>
              </a:rPr>
              <a:t> du</a:t>
            </a:r>
            <a:r>
              <a:rPr lang="de-DE" sz="1100" u="none" strike="noStrike" kern="1200" noProof="0" dirty="0">
                <a:solidFill>
                  <a:schemeClr val="tx1"/>
                </a:solidFill>
                <a:effectLst/>
                <a:latin typeface="Arial"/>
                <a:cs typeface="Arial"/>
              </a:rPr>
              <a:t> sie </a:t>
            </a:r>
            <a:r>
              <a:rPr lang="de-DE" sz="1100" dirty="0">
                <a:latin typeface="Arial"/>
                <a:cs typeface="Arial"/>
              </a:rPr>
              <a:t>fragst</a:t>
            </a:r>
            <a:r>
              <a:rPr lang="de-DE" sz="1100" u="none" strike="noStrike" kern="1200" noProof="0" dirty="0">
                <a:solidFill>
                  <a:schemeClr val="tx1"/>
                </a:solidFill>
                <a:effectLst/>
                <a:latin typeface="Arial"/>
                <a:cs typeface="Arial"/>
              </a:rPr>
              <a:t>: „Wie schaffen wir einen vertrauensvollen, respektvollen und freundlichen Rahmen für Gespräche über unseren Körper?“</a:t>
            </a:r>
            <a:r>
              <a:rPr lang="de-DE" sz="1100" dirty="0">
                <a:latin typeface="Arial"/>
                <a:cs typeface="Arial"/>
              </a:rPr>
              <a:t> </a:t>
            </a:r>
            <a:endParaRPr lang="de-DE" sz="1100" u="none" strike="noStrike" kern="1200" noProof="0" dirty="0">
              <a:solidFill>
                <a:schemeClr val="tx1"/>
              </a:solidFill>
              <a:effectLst/>
              <a:latin typeface="Arial" panose="020B0604020202020204" pitchFamily="34" charset="0"/>
              <a:cs typeface="Arial" panose="020B0604020202020204" pitchFamily="34" charset="0"/>
            </a:endParaRPr>
          </a:p>
          <a:p>
            <a:pPr marL="628650" lvl="1" indent="-171450">
              <a:buFont typeface="Arial" panose="020B0604020202020204" pitchFamily="34" charset="0"/>
              <a:buChar char="•"/>
            </a:pP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Beispiele dafür könnten wie folgt lauten: „Vertrauensvoll mit Informationen umgehen.“ „Respektvoll zuhören.“ „Sich gegenseitig nicht unterbrechen.“ „Ideen infrage stellen, ohne andere zu kritisieren.“ „Keine Beleidigungen.“ „Jeden zu Wort kommen lassen.“ Usw.</a:t>
            </a:r>
            <a:endParaRPr lang="de-DE" sz="1100" noProof="0"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endParaRPr lang="de-DE" sz="1100" noProof="0" dirty="0">
              <a:latin typeface="Arial" panose="020B0604020202020204" pitchFamily="34" charset="0"/>
              <a:cs typeface="Arial" panose="020B0604020202020204" pitchFamily="34" charset="0"/>
            </a:endParaRPr>
          </a:p>
          <a:p>
            <a:pPr marL="171450" indent="-171450">
              <a:lnSpc>
                <a:spcPct val="115000"/>
              </a:lnSpc>
              <a:buFont typeface="Arial" panose="020B0604020202020204" pitchFamily="34" charset="0"/>
              <a:buChar char="•"/>
            </a:pPr>
            <a:r>
              <a:rPr lang="de-DE" sz="1100" dirty="0">
                <a:latin typeface="Arial"/>
                <a:cs typeface="Arial"/>
              </a:rPr>
              <a:t>Schreibe</a:t>
            </a:r>
            <a:r>
              <a:rPr lang="de-DE" sz="1100" noProof="0" dirty="0">
                <a:latin typeface="Arial"/>
                <a:cs typeface="Arial"/>
              </a:rPr>
              <a:t> die gemeinsamen Regeln an die Tafel/ans Whiteboard und </a:t>
            </a:r>
            <a:r>
              <a:rPr lang="de-DE" sz="1100" dirty="0">
                <a:latin typeface="Arial"/>
                <a:cs typeface="Arial"/>
              </a:rPr>
              <a:t>lasse</a:t>
            </a:r>
            <a:r>
              <a:rPr lang="de-DE" sz="1100" noProof="0" dirty="0">
                <a:latin typeface="Arial"/>
                <a:cs typeface="Arial"/>
              </a:rPr>
              <a:t> sie dort während der gesamten Unterrichtseinheiten zum Thema stehen. </a:t>
            </a:r>
            <a:br>
              <a:rPr lang="de-DE" sz="1100" noProof="0" dirty="0">
                <a:latin typeface="Arial" panose="020B0604020202020204" pitchFamily="34" charset="0"/>
                <a:cs typeface="Arial" panose="020B0604020202020204" pitchFamily="34" charset="0"/>
              </a:rPr>
            </a:br>
            <a:endParaRPr lang="de-DE" sz="1100" noProof="0" dirty="0">
              <a:latin typeface="Arial" panose="020B0604020202020204" pitchFamily="34" charset="0"/>
              <a:cs typeface="Arial" panose="020B0604020202020204" pitchFamily="34" charset="0"/>
            </a:endParaRPr>
          </a:p>
          <a:p>
            <a:pPr marL="171450" indent="-171450">
              <a:lnSpc>
                <a:spcPct val="115000"/>
              </a:lnSpc>
              <a:buFont typeface="Arial" panose="020B0604020202020204" pitchFamily="34" charset="0"/>
              <a:buChar char="•"/>
            </a:pPr>
            <a:r>
              <a:rPr lang="de-DE" sz="1100" dirty="0">
                <a:latin typeface="Arial"/>
                <a:cs typeface="Arial"/>
              </a:rPr>
              <a:t>Verweise</a:t>
            </a:r>
            <a:r>
              <a:rPr lang="de-DE" sz="1100" noProof="0" dirty="0">
                <a:latin typeface="Arial"/>
                <a:cs typeface="Arial"/>
              </a:rPr>
              <a:t> bei Bedarf auf die Grundregeln der Schüler*innen, um sie daran zu erinnern, wie wichtig es ist, sich in diesen sensiblen Gesprächen gegenseitig zu respektieren.</a:t>
            </a:r>
            <a:endParaRPr lang="de-DE" sz="1100" u="none" strike="noStrike" kern="1200" noProof="0" dirty="0">
              <a:solidFill>
                <a:schemeClr val="tx1"/>
              </a:solidFill>
              <a:effectLst/>
              <a:latin typeface="Arial"/>
              <a:cs typeface="Arial"/>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a:t>
            </a:fld>
            <a:endParaRPr lang="en-US"/>
          </a:p>
        </p:txBody>
      </p:sp>
    </p:spTree>
    <p:extLst>
      <p:ext uri="{BB962C8B-B14F-4D97-AF65-F5344CB8AC3E}">
        <p14:creationId xmlns:p14="http://schemas.microsoft.com/office/powerpoint/2010/main" val="1149539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Führe die Klasse in das Konzept von Körperbewusstsein ein – also das Gefühl der Liebe und des Respekts für unseren Körper und für das, was er leisten kann (oder wiederholt ggf. das Konzept erneut). </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Besprecht anhand des Bildes, wie Körperbewusstsein aussieht.</a:t>
            </a:r>
          </a:p>
          <a:p>
            <a:pPr marL="0" marR="0">
              <a:lnSpc>
                <a:spcPct val="115000"/>
              </a:lnSpc>
              <a:spcBef>
                <a:spcPts val="0"/>
              </a:spcBef>
              <a:spcAft>
                <a:spcPts val="0"/>
              </a:spcAft>
            </a:pP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pPr marL="0" marR="0">
              <a:lnSpc>
                <a:spcPct val="115000"/>
              </a:lnSpc>
              <a:spcBef>
                <a:spcPts val="0"/>
              </a:spcBef>
              <a:spcAft>
                <a:spcPts val="0"/>
              </a:spcAft>
            </a:pPr>
            <a:r>
              <a:rPr lang="de-DE" sz="1100" noProof="0" dirty="0">
                <a:effectLst/>
                <a:latin typeface="Arial" panose="020B0604020202020204" pitchFamily="34" charset="0"/>
                <a:ea typeface="Arial" panose="020B0604020202020204" pitchFamily="34" charset="0"/>
                <a:cs typeface="Arial" panose="020B0604020202020204" pitchFamily="34" charset="0"/>
              </a:rPr>
              <a:t>Wood-</a:t>
            </a:r>
            <a:r>
              <a:rPr lang="de-DE" sz="1100" noProof="0" dirty="0" err="1">
                <a:effectLst/>
                <a:latin typeface="Arial" panose="020B0604020202020204" pitchFamily="34" charset="0"/>
                <a:ea typeface="Arial" panose="020B0604020202020204" pitchFamily="34" charset="0"/>
                <a:cs typeface="Arial" panose="020B0604020202020204" pitchFamily="34" charset="0"/>
              </a:rPr>
              <a:t>Barcalow</a:t>
            </a:r>
            <a:r>
              <a:rPr lang="de-DE" sz="1100" noProof="0" dirty="0">
                <a:effectLst/>
                <a:latin typeface="Arial" panose="020B0604020202020204" pitchFamily="34" charset="0"/>
                <a:ea typeface="Arial" panose="020B0604020202020204" pitchFamily="34" charset="0"/>
                <a:cs typeface="Arial" panose="020B0604020202020204" pitchFamily="34" charset="0"/>
              </a:rPr>
              <a:t>, et al., 2010; </a:t>
            </a:r>
            <a:r>
              <a:rPr lang="de-DE" sz="1100" noProof="0" dirty="0" err="1">
                <a:effectLst/>
                <a:latin typeface="Arial" panose="020B0604020202020204" pitchFamily="34" charset="0"/>
                <a:ea typeface="Arial" panose="020B0604020202020204" pitchFamily="34" charset="0"/>
                <a:cs typeface="Arial" panose="020B0604020202020204" pitchFamily="34" charset="0"/>
              </a:rPr>
              <a:t>Tylka</a:t>
            </a:r>
            <a:r>
              <a:rPr lang="de-DE" sz="1100" noProof="0" dirty="0">
                <a:effectLst/>
                <a:latin typeface="Arial" panose="020B0604020202020204" pitchFamily="34" charset="0"/>
                <a:ea typeface="Arial" panose="020B0604020202020204" pitchFamily="34" charset="0"/>
                <a:cs typeface="Arial" panose="020B0604020202020204" pitchFamily="34" charset="0"/>
              </a:rPr>
              <a:t> &amp; Wood-</a:t>
            </a:r>
            <a:r>
              <a:rPr lang="de-DE" sz="1100" noProof="0" dirty="0" err="1">
                <a:effectLst/>
                <a:latin typeface="Arial" panose="020B0604020202020204" pitchFamily="34" charset="0"/>
                <a:ea typeface="Arial" panose="020B0604020202020204" pitchFamily="34" charset="0"/>
                <a:cs typeface="Arial" panose="020B0604020202020204" pitchFamily="34" charset="0"/>
              </a:rPr>
              <a:t>Barcalow</a:t>
            </a:r>
            <a:r>
              <a:rPr lang="de-DE" sz="1100" noProof="0" dirty="0">
                <a:effectLst/>
                <a:latin typeface="Arial" panose="020B0604020202020204" pitchFamily="34" charset="0"/>
                <a:ea typeface="Arial" panose="020B0604020202020204" pitchFamily="34" charset="0"/>
                <a:cs typeface="Arial" panose="020B0604020202020204" pitchFamily="34" charset="0"/>
              </a:rPr>
              <a:t>, 2015.</a:t>
            </a:r>
          </a:p>
          <a:p>
            <a:pPr marL="0" marR="0">
              <a:lnSpc>
                <a:spcPct val="115000"/>
              </a:lnSpc>
              <a:spcBef>
                <a:spcPts val="0"/>
              </a:spcBef>
              <a:spcAft>
                <a:spcPts val="0"/>
              </a:spcAft>
            </a:pPr>
            <a:endParaRPr lang="de-DE" sz="1100" noProof="0" dirty="0">
              <a:effectLst/>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2</a:t>
            </a:fld>
            <a:endParaRPr lang="en-US"/>
          </a:p>
        </p:txBody>
      </p:sp>
    </p:spTree>
    <p:extLst>
      <p:ext uri="{BB962C8B-B14F-4D97-AF65-F5344CB8AC3E}">
        <p14:creationId xmlns:p14="http://schemas.microsoft.com/office/powerpoint/2010/main" val="3928779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u="none" strike="noStrike" kern="1200" noProof="0" dirty="0">
                <a:solidFill>
                  <a:schemeClr val="tx1"/>
                </a:solidFill>
                <a:effectLst/>
                <a:latin typeface="Arial" panose="020B0604020202020204" pitchFamily="34" charset="0"/>
                <a:ea typeface="+mn-ea"/>
                <a:cs typeface="Arial" panose="020B0604020202020204" pitchFamily="34" charset="0"/>
              </a:rPr>
              <a:t>Hinweis zu Videoinhalten:</a:t>
            </a:r>
          </a:p>
          <a:p>
            <a:pPr>
              <a:defRPr/>
            </a:pPr>
            <a:r>
              <a:rPr lang="de-DE" sz="1200" u="none" strike="noStrike" kern="1200" noProof="0" dirty="0">
                <a:solidFill>
                  <a:schemeClr val="tx1"/>
                </a:solidFill>
                <a:effectLst/>
                <a:latin typeface="Arial"/>
                <a:cs typeface="Arial"/>
              </a:rPr>
              <a:t>Falls eine Sicherheitswarnung wegen externer Medien erscheint, klicke auf </a:t>
            </a:r>
            <a:r>
              <a:rPr lang="de-DE" sz="1200" b="1" u="none" strike="noStrike" kern="1200" noProof="0" dirty="0">
                <a:solidFill>
                  <a:schemeClr val="tx1"/>
                </a:solidFill>
                <a:effectLst/>
                <a:latin typeface="Arial"/>
                <a:cs typeface="Arial"/>
              </a:rPr>
              <a:t>Inhalte aktivieren</a:t>
            </a:r>
            <a:r>
              <a:rPr lang="de-DE" sz="1200" u="none" strike="noStrike" kern="1200" noProof="0" dirty="0">
                <a:solidFill>
                  <a:schemeClr val="tx1"/>
                </a:solidFill>
                <a:effectLst/>
                <a:latin typeface="Arial"/>
                <a:cs typeface="Arial"/>
              </a:rPr>
              <a:t>. So können die Videos abgespielt werden. Die Tonspur des Kurzfilms ist auf Englisch mit deutschen Untertiteln.</a:t>
            </a:r>
            <a:r>
              <a:rPr lang="de-DE" dirty="0">
                <a:latin typeface="Arial"/>
                <a:cs typeface="Arial"/>
              </a:rPr>
              <a:t> </a:t>
            </a:r>
            <a:endParaRPr lang="de-DE" sz="1200" u="none" strike="noStrike" kern="1200" noProof="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u="none" strike="noStrike" dirty="0">
                <a:effectLst/>
                <a:latin typeface="Arial" panose="020B0604020202020204" pitchFamily="34" charset="0"/>
                <a:ea typeface="Arial" panose="020B0604020202020204" pitchFamily="34" charset="0"/>
                <a:cs typeface="Arial" panose="020B0604020202020204" pitchFamily="34" charset="0"/>
              </a:rPr>
              <a:t>Tipp: Stelle zwischendurch sicher, dass die Klasse den Inhalten folgen kann und die Botschaft versteht. Lass gern die Kinder selbst wiederholen, was sie verstanden haben.</a:t>
            </a:r>
            <a:endParaRPr lang="de-DE" sz="1200" u="none" strike="noStrike" kern="1200" noProof="0" dirty="0">
              <a:solidFill>
                <a:schemeClr val="tx1"/>
              </a:solidFill>
              <a:effectLst/>
              <a:highlight>
                <a:srgbClr val="FFFF00"/>
              </a:highligh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u="none" strike="noStrike" kern="1200" noProof="0" dirty="0">
              <a:solidFill>
                <a:schemeClr val="tx1"/>
              </a:solidFill>
              <a:effectLst/>
              <a:latin typeface="Arial" panose="020B0604020202020204" pitchFamily="34" charset="0"/>
              <a:ea typeface="+mn-ea"/>
              <a:cs typeface="Arial" panose="020B0604020202020204" pitchFamily="34" charset="0"/>
            </a:endParaRPr>
          </a:p>
          <a:p>
            <a:pPr lvl="0"/>
            <a:endParaRPr lang="de-DE" sz="1200" u="none" strike="noStrike"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dirty="0">
                <a:latin typeface="Arial" panose="020B0604020202020204" pitchFamily="34" charset="0"/>
                <a:cs typeface="Arial" panose="020B0604020202020204" pitchFamily="34" charset="0"/>
              </a:rPr>
              <a:t>Anmerkungen für die Lehrkraft:</a:t>
            </a:r>
            <a:endParaRPr lang="de-DE" sz="1200" u="none" strike="noStrike" kern="1200" dirty="0">
              <a:solidFill>
                <a:schemeClr val="tx1"/>
              </a:solidFill>
              <a:effectLst/>
              <a:latin typeface="Arial" panose="020B0604020202020204" pitchFamily="34" charset="0"/>
              <a:ea typeface="+mn-ea"/>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Erkläre, dass eine Möglichkeit, den Respekt und die Liebe für den eigenen Körper zu steigern, darin besteht, sich auf die Körperfunktionen zu konzentrieren, d. h. darauf, was der Körper leisten kann, und nicht darauf, wie er aussieht.</a:t>
            </a:r>
          </a:p>
          <a:p>
            <a:pPr marL="0" marR="0" lvl="0" indent="0">
              <a:lnSpc>
                <a:spcPct val="115000"/>
              </a:lnSpc>
              <a:spcBef>
                <a:spcPts val="1200"/>
              </a:spcBef>
              <a:spcAft>
                <a:spcPts val="0"/>
              </a:spcAft>
              <a:buFont typeface="Arial" panose="020B0604020202020204" pitchFamily="34" charset="0"/>
              <a:buNone/>
            </a:pP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Klicke um das Video </a:t>
            </a:r>
            <a:r>
              <a:rPr lang="de-DE" sz="1100" b="1" i="1" u="none" strike="noStrike" dirty="0">
                <a:effectLst/>
                <a:latin typeface="Arial" panose="020B0604020202020204" pitchFamily="34" charset="0"/>
                <a:ea typeface="Arial" panose="020B0604020202020204" pitchFamily="34" charset="0"/>
                <a:cs typeface="Arial" panose="020B0604020202020204" pitchFamily="34" charset="0"/>
              </a:rPr>
              <a:t>Body </a:t>
            </a:r>
            <a:r>
              <a:rPr lang="de-DE" sz="1100" b="1" i="1" u="none" strike="noStrike" dirty="0" err="1">
                <a:effectLst/>
                <a:latin typeface="Arial" panose="020B0604020202020204" pitchFamily="34" charset="0"/>
                <a:ea typeface="Arial" panose="020B0604020202020204" pitchFamily="34" charset="0"/>
                <a:cs typeface="Arial" panose="020B0604020202020204" pitchFamily="34" charset="0"/>
              </a:rPr>
              <a:t>Functionality</a:t>
            </a:r>
            <a:r>
              <a:rPr lang="de-DE" sz="1100" b="1" i="1" u="none" strike="noStrike" dirty="0">
                <a:effectLst/>
                <a:latin typeface="Arial" panose="020B0604020202020204" pitchFamily="34" charset="0"/>
                <a:ea typeface="Arial" panose="020B0604020202020204" pitchFamily="34" charset="0"/>
                <a:cs typeface="Arial" panose="020B0604020202020204" pitchFamily="34" charset="0"/>
              </a:rPr>
              <a:t> </a:t>
            </a:r>
            <a:r>
              <a:rPr lang="de-DE" sz="1100" b="0" i="0" u="none" strike="noStrike" dirty="0">
                <a:effectLst/>
                <a:latin typeface="Arial" panose="020B0604020202020204" pitchFamily="34" charset="0"/>
                <a:ea typeface="Arial" panose="020B0604020202020204" pitchFamily="34" charset="0"/>
                <a:cs typeface="Arial" panose="020B0604020202020204" pitchFamily="34" charset="0"/>
              </a:rPr>
              <a:t>zu zeigen.</a:t>
            </a:r>
            <a:endParaRPr lang="de-DE" sz="1100" b="1" i="1" u="none" strike="noStrike" dirty="0">
              <a:effectLst/>
              <a:latin typeface="Arial" panose="020B0604020202020204" pitchFamily="34" charset="0"/>
              <a:ea typeface="Arial" panose="020B0604020202020204" pitchFamily="34" charset="0"/>
              <a:cs typeface="Arial" panose="020B0604020202020204" pitchFamily="34" charset="0"/>
            </a:endParaRPr>
          </a:p>
          <a:p>
            <a:pPr marL="0" marR="0" lvl="0" indent="0">
              <a:lnSpc>
                <a:spcPct val="115000"/>
              </a:lnSpc>
              <a:spcBef>
                <a:spcPts val="1200"/>
              </a:spcBef>
              <a:spcAft>
                <a:spcPts val="0"/>
              </a:spcAft>
              <a:buFont typeface="Arial" panose="020B0604020202020204" pitchFamily="34" charset="0"/>
              <a:buNone/>
            </a:pPr>
            <a:endParaRPr lang="de-DE" sz="1100" b="1" i="1" u="none" strike="noStrike"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dirty="0">
                <a:effectLst/>
                <a:latin typeface="Arial" panose="020B0604020202020204" pitchFamily="34" charset="0"/>
                <a:cs typeface="Arial" panose="020B0604020202020204" pitchFamily="34" charset="0"/>
              </a:rPr>
              <a:t>Nach dem Video kannst du eine oder mehrere der folgenden Fragen stellen: </a:t>
            </a:r>
          </a:p>
          <a:p>
            <a:pPr marL="628650" marR="0" lvl="1" indent="-171450">
              <a:lnSpc>
                <a:spcPct val="115000"/>
              </a:lnSpc>
              <a:spcBef>
                <a:spcPts val="120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Welche menschlichen „Kräfte“ werden im Video erwähnt?” </a:t>
            </a:r>
          </a:p>
          <a:p>
            <a:pPr marL="1085850" marR="0" lvl="2" indent="-171450">
              <a:lnSpc>
                <a:spcPct val="115000"/>
              </a:lnSpc>
              <a:spcBef>
                <a:spcPts val="0"/>
              </a:spcBef>
              <a:spcAft>
                <a:spcPts val="0"/>
              </a:spcAft>
              <a:buFont typeface="Arial" panose="020B0604020202020204" pitchFamily="34" charset="0"/>
              <a:buChar char="•"/>
            </a:pPr>
            <a:r>
              <a:rPr lang="de-DE" sz="1100" b="1" dirty="0">
                <a:effectLst/>
                <a:latin typeface="Arial" panose="020B0604020202020204" pitchFamily="34" charset="0"/>
                <a:ea typeface="Arial" panose="020B0604020202020204" pitchFamily="34" charset="0"/>
                <a:cs typeface="Arial" panose="020B0604020202020204" pitchFamily="34" charset="0"/>
              </a:rPr>
              <a:t>(Mögliche Antworten: „Menschen haben die Fähigkeit zu wachsen, zu essen, zu schlafen, zu heilen, für sich und andere zu sorgen usw.“)</a:t>
            </a:r>
          </a:p>
          <a:p>
            <a:pPr marL="628650" marR="0" lvl="1" indent="-171450">
              <a:lnSpc>
                <a:spcPct val="115000"/>
              </a:lnSpc>
              <a:spcBef>
                <a:spcPts val="0"/>
              </a:spcBef>
              <a:spcAft>
                <a:spcPts val="0"/>
              </a:spcAft>
              <a:buFont typeface="Arial" panose="020B0604020202020204" pitchFamily="34" charset="0"/>
              <a:buChar char="•"/>
            </a:pP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628650" marR="0" lvl="1" indent="-171450">
              <a:lnSpc>
                <a:spcPct val="115000"/>
              </a:lnSpc>
              <a:spcBef>
                <a:spcPts val="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Was sind weitere „Kräfte“, die nur der Mensch hat – Dinge, die Menschen tun können, die andere Tiere nicht können?</a:t>
            </a:r>
          </a:p>
          <a:p>
            <a:pPr marL="1085850" marR="0" lvl="2" indent="-171450">
              <a:lnSpc>
                <a:spcPct val="115000"/>
              </a:lnSpc>
              <a:spcBef>
                <a:spcPts val="0"/>
              </a:spcBef>
              <a:spcAft>
                <a:spcPts val="0"/>
              </a:spcAft>
              <a:buFont typeface="Arial" panose="020B0604020202020204" pitchFamily="34" charset="0"/>
              <a:buChar char="•"/>
            </a:pPr>
            <a:r>
              <a:rPr lang="de-DE" sz="1100" b="1" dirty="0">
                <a:effectLst/>
                <a:latin typeface="Arial" panose="020B0604020202020204" pitchFamily="34" charset="0"/>
                <a:ea typeface="Arial" panose="020B0604020202020204" pitchFamily="34" charset="0"/>
                <a:cs typeface="Arial" panose="020B0604020202020204" pitchFamily="34" charset="0"/>
              </a:rPr>
              <a:t>(Mögliche Antworten: „Menschen haben die Fähigkeit, zu denken, eine Sprache zu sprechen, Dinge zu erschaffen, sich um andere Tiere zu kümmern usw.“)</a:t>
            </a:r>
          </a:p>
          <a:p>
            <a:pPr marL="1085850" marR="0" lvl="2" indent="-171450">
              <a:lnSpc>
                <a:spcPct val="115000"/>
              </a:lnSpc>
              <a:spcBef>
                <a:spcPts val="0"/>
              </a:spcBef>
              <a:spcAft>
                <a:spcPts val="0"/>
              </a:spcAft>
              <a:buFont typeface="Arial" panose="020B0604020202020204" pitchFamily="34" charset="0"/>
              <a:buChar char="•"/>
            </a:pP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628650" marR="0" lvl="1" indent="-171450">
              <a:lnSpc>
                <a:spcPct val="115000"/>
              </a:lnSpc>
              <a:spcBef>
                <a:spcPts val="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Welche einzigartigen „Kräfte“ kann dein Körper ausüben?</a:t>
            </a:r>
          </a:p>
          <a:p>
            <a:pPr marL="1085850" marR="0" lvl="2" indent="-171450">
              <a:lnSpc>
                <a:spcPct val="115000"/>
              </a:lnSpc>
              <a:spcBef>
                <a:spcPts val="0"/>
              </a:spcBef>
              <a:spcAft>
                <a:spcPts val="0"/>
              </a:spcAft>
              <a:buFont typeface="Arial" panose="020B0604020202020204" pitchFamily="34" charset="0"/>
              <a:buChar char="•"/>
            </a:pPr>
            <a:r>
              <a:rPr lang="de-DE" sz="1100" b="1" dirty="0">
                <a:effectLst/>
                <a:latin typeface="Arial" panose="020B0604020202020204" pitchFamily="34" charset="0"/>
                <a:ea typeface="Arial" panose="020B0604020202020204" pitchFamily="34" charset="0"/>
                <a:cs typeface="Arial" panose="020B0604020202020204" pitchFamily="34" charset="0"/>
              </a:rPr>
              <a:t>(Mögliche Antworten: „Einzigartige Fähigkeiten und Fertigkeiten.“ „Die Fähigkeit, anderen zu helfen, wenn sie traurig oder verletzt sind.“ „Die Fähigkeit, freundlich zu anderen zu sein.“ „Die Fähigkeit, andere zum Lachen zu bringen oder sich gut zu fühlen.“ Usw.)</a:t>
            </a:r>
          </a:p>
        </p:txBody>
      </p:sp>
      <p:sp>
        <p:nvSpPr>
          <p:cNvPr id="4" name="Slide Number Placeholder 3"/>
          <p:cNvSpPr>
            <a:spLocks noGrp="1"/>
          </p:cNvSpPr>
          <p:nvPr>
            <p:ph type="sldNum" sz="quarter" idx="5"/>
          </p:nvPr>
        </p:nvSpPr>
        <p:spPr/>
        <p:txBody>
          <a:bodyPr/>
          <a:lstStyle/>
          <a:p>
            <a:fld id="{F150FB2F-71EA-DA45-9639-0EE1B5989B31}" type="slidenum">
              <a:rPr lang="en-US" smtClean="0"/>
              <a:t>3</a:t>
            </a:fld>
            <a:endParaRPr lang="en-US"/>
          </a:p>
        </p:txBody>
      </p:sp>
    </p:spTree>
    <p:extLst>
      <p:ext uri="{BB962C8B-B14F-4D97-AF65-F5344CB8AC3E}">
        <p14:creationId xmlns:p14="http://schemas.microsoft.com/office/powerpoint/2010/main" val="1375141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Verstärke den Gedanken, dass eine Fokussierung auf Körperfunktionen statt auf das Aussehen das Körperbewusstsein stärken und uns helfen kann, unseren Körper wertzuschätzen.</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Verteile die Handouts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Körperfunktion</a:t>
            </a:r>
            <a:r>
              <a:rPr lang="de-DE" sz="1100" b="0" u="none" strike="noStrike" noProof="0" dirty="0">
                <a:effectLst/>
                <a:latin typeface="Arial" panose="020B0604020202020204" pitchFamily="34" charset="0"/>
                <a:ea typeface="Arial" panose="020B0604020202020204" pitchFamily="34" charset="0"/>
                <a:cs typeface="Arial" panose="020B0604020202020204" pitchFamily="34" charset="0"/>
              </a:rPr>
              <a:t> aus dem Arbeitsblatt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Was ist deine Funktion?“</a:t>
            </a:r>
            <a:r>
              <a:rPr lang="de-DE" sz="1100" b="0" u="none" strike="noStrike" noProof="0" dirty="0">
                <a:effectLst/>
                <a:latin typeface="Arial" panose="020B0604020202020204" pitchFamily="34" charset="0"/>
                <a:ea typeface="Arial" panose="020B0604020202020204" pitchFamily="34" charset="0"/>
                <a:cs typeface="Arial" panose="020B0604020202020204" pitchFamily="34" charset="0"/>
              </a:rPr>
              <a:t>. </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Macht als Gruppe ein Brainstorming über alle Dinge, die der menschliche Körper tun kann. Notiere die Antworten an der Tafel, während die Schüler*innen sie auf ihre Handouts schreiben. Mögliche Antworten könnten lauten: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Atmen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Nahrung in Energie umwandeln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Wärme erzeugen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Sehen, riechen, hören, fühlen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Knochenbrüche heilen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Krankheiten bekämpfen</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Fordere jetzt jede*</a:t>
            </a:r>
            <a:r>
              <a:rPr lang="de-DE" sz="1100" u="none" strike="noStrike" noProof="0" dirty="0" err="1">
                <a:effectLst/>
                <a:latin typeface="Arial" panose="020B0604020202020204" pitchFamily="34" charset="0"/>
                <a:ea typeface="Arial" panose="020B0604020202020204" pitchFamily="34" charset="0"/>
                <a:cs typeface="Arial" panose="020B0604020202020204" pitchFamily="34" charset="0"/>
              </a:rPr>
              <a:t>n</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Schüler*in auf, eine Liste mit all den besonderen Dingen, die ihr Körper kann, aufzuschreiben. Ermutige die Schüler*innen, an Fähigkeiten und Eigenschaften zu denken, die sie einzigartig machen. Mögliche Antworten könnten lauten: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Ich bin gut in [Sportart].</a:t>
            </a:r>
          </a:p>
          <a:p>
            <a:pPr marL="628650" marR="0" lvl="1"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Ich kann [Musikinstrument] spielen.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Meine Stimme lässt mich im Chor singen.</a:t>
            </a:r>
          </a:p>
          <a:p>
            <a:pPr marL="628650" marR="0" lvl="1" indent="-171450">
              <a:lnSpc>
                <a:spcPct val="115000"/>
              </a:lnSpc>
              <a:spcBef>
                <a:spcPts val="0"/>
              </a:spcBef>
              <a:spcAft>
                <a:spcPts val="0"/>
              </a:spcAft>
              <a:buFont typeface="Arial" panose="020B0604020202020204" pitchFamily="34" charset="0"/>
              <a:buChar char="•"/>
            </a:pPr>
            <a:r>
              <a:rPr lang="de-DE" sz="1100" noProof="0" dirty="0">
                <a:effectLst/>
                <a:latin typeface="Arial" panose="020B0604020202020204" pitchFamily="34" charset="0"/>
                <a:ea typeface="Arial" panose="020B0604020202020204" pitchFamily="34" charset="0"/>
                <a:cs typeface="Arial" panose="020B0604020202020204" pitchFamily="34" charset="0"/>
              </a:rPr>
              <a:t>Ich kann gut umarmen.</a:t>
            </a:r>
          </a:p>
          <a:p>
            <a:pPr marL="0" marR="0" lvl="0" indent="0">
              <a:lnSpc>
                <a:spcPct val="115000"/>
              </a:lnSpc>
              <a:spcBef>
                <a:spcPts val="0"/>
              </a:spcBef>
              <a:spcAft>
                <a:spcPts val="0"/>
              </a:spcAft>
              <a:buFont typeface="Arial" panose="020B0604020202020204" pitchFamily="34" charset="0"/>
              <a:buNone/>
            </a:pPr>
            <a:endParaRPr lang="de-DE" sz="1100" b="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4</a:t>
            </a:fld>
            <a:endParaRPr lang="en-US"/>
          </a:p>
        </p:txBody>
      </p:sp>
    </p:spTree>
    <p:extLst>
      <p:ext uri="{BB962C8B-B14F-4D97-AF65-F5344CB8AC3E}">
        <p14:creationId xmlns:p14="http://schemas.microsoft.com/office/powerpoint/2010/main" val="364378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dirty="0"/>
              <a:t>Anmerkungen für die Lehrkraft:</a:t>
            </a:r>
            <a:endParaRPr lang="de-DE" b="0" dirty="0"/>
          </a:p>
          <a:p>
            <a:pPr marL="171450" lvl="0" indent="-171450">
              <a:buFont typeface="Arial" panose="020B0604020202020204" pitchFamily="34" charset="0"/>
              <a:buChar char="•"/>
            </a:pPr>
            <a:r>
              <a:rPr lang="de-DE" sz="1200" u="none" strike="noStrike" kern="1200" dirty="0">
                <a:solidFill>
                  <a:schemeClr val="tx1"/>
                </a:solidFill>
                <a:effectLst/>
                <a:latin typeface="+mn-lt"/>
                <a:ea typeface="+mn-ea"/>
                <a:cs typeface="+mn-cs"/>
              </a:rPr>
              <a:t>Definiere das Sprechen über den Körper (= </a:t>
            </a:r>
            <a:r>
              <a:rPr lang="de-DE" sz="1200" i="1" u="none" strike="noStrike" kern="1200" dirty="0" err="1">
                <a:solidFill>
                  <a:schemeClr val="tx1"/>
                </a:solidFill>
                <a:effectLst/>
                <a:latin typeface="+mn-lt"/>
                <a:ea typeface="+mn-ea"/>
                <a:cs typeface="+mn-cs"/>
              </a:rPr>
              <a:t>Bodytalk</a:t>
            </a:r>
            <a:r>
              <a:rPr lang="de-DE" sz="1200" u="none" strike="noStrike" kern="1200" dirty="0">
                <a:solidFill>
                  <a:schemeClr val="tx1"/>
                </a:solidFill>
                <a:effectLst/>
                <a:latin typeface="+mn-lt"/>
                <a:ea typeface="+mn-ea"/>
                <a:cs typeface="+mn-cs"/>
              </a:rPr>
              <a:t>): Also z. B. Gespräche über Körperform, Gewicht oder Größe.</a:t>
            </a:r>
          </a:p>
          <a:p>
            <a:pPr marL="171450" lvl="0" indent="-171450">
              <a:buFont typeface="Arial" panose="020B0604020202020204" pitchFamily="34" charset="0"/>
              <a:buChar char="•"/>
            </a:pPr>
            <a:endParaRPr lang="de-DE"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de-DE" sz="1200" u="none" strike="noStrike" kern="1200" dirty="0">
                <a:solidFill>
                  <a:schemeClr val="tx1"/>
                </a:solidFill>
                <a:effectLst/>
                <a:latin typeface="+mn-lt"/>
                <a:ea typeface="+mn-ea"/>
                <a:cs typeface="+mn-cs"/>
              </a:rPr>
              <a:t>Erinnere die Schüler*innen daran, dass das Sprechen über den Körper, auch wenn es positiv erscheint, negative Auswirkungen auf das Körperbewusstsein haben kann. Der Grund dafür ist, dass der Fokus auf dem Aussehen einer Person liegt und nicht darauf, was sie kann, also ihren Fähigkeiten/Funktionen.</a:t>
            </a:r>
          </a:p>
          <a:p>
            <a:pPr marL="171450" lvl="0" indent="-171450">
              <a:buFont typeface="Arial" panose="020B0604020202020204" pitchFamily="34" charset="0"/>
              <a:buChar char="•"/>
            </a:pPr>
            <a:endParaRPr lang="de-DE"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de-DE" sz="1200" u="none" strike="noStrike" kern="1200" dirty="0">
                <a:solidFill>
                  <a:schemeClr val="tx1"/>
                </a:solidFill>
                <a:effectLst/>
                <a:latin typeface="+mn-lt"/>
                <a:ea typeface="+mn-ea"/>
                <a:cs typeface="+mn-cs"/>
              </a:rPr>
              <a:t>Lasse die Klasse anhand der folgenden Aussagen üben, negative Aussagen über den Körper in positive Aussagen über die Funktion umzuwandeln. Für jede Aussage gibt es unten und im Leitfaden Antwortvorschläge.</a:t>
            </a:r>
          </a:p>
          <a:p>
            <a:pPr marL="171450" lvl="0" indent="-171450">
              <a:buFont typeface="Arial" panose="020B0604020202020204" pitchFamily="34" charset="0"/>
              <a:buChar char="•"/>
            </a:pPr>
            <a:endParaRPr lang="de-DE"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de-DE" sz="1200" u="none" strike="noStrike" kern="1200" dirty="0">
                <a:solidFill>
                  <a:schemeClr val="tx1"/>
                </a:solidFill>
                <a:effectLst/>
                <a:latin typeface="+mn-lt"/>
                <a:ea typeface="+mn-ea"/>
                <a:cs typeface="+mn-cs"/>
              </a:rPr>
              <a:t>Klicke, um das erste Beispiel anzuzeigen: „Ich fühle mich dick.“ Bitte die Schüler*innen, die negative Aussage über den Körper in eine positive Aussage über die Funktion des Körpers umzuwandeln.</a:t>
            </a:r>
          </a:p>
          <a:p>
            <a:pPr marL="628650" lvl="1" indent="-171450">
              <a:buFont typeface="Arial" panose="020B0604020202020204" pitchFamily="34" charset="0"/>
              <a:buChar char="•"/>
            </a:pPr>
            <a:r>
              <a:rPr lang="de-DE" sz="1200" b="1" u="none" strike="noStrike" kern="1200" dirty="0">
                <a:solidFill>
                  <a:schemeClr val="tx1"/>
                </a:solidFill>
                <a:effectLst/>
                <a:latin typeface="+mn-lt"/>
                <a:ea typeface="+mn-ea"/>
                <a:cs typeface="+mn-cs"/>
              </a:rPr>
              <a:t>(Mögliche Antworten: „Ich schätze es, dass mein Körper auch dann noch funktioniert, wenn ich müde bin.“ „Ich schätze all die Dinge, die mein Körper mir zu genießen erlaubt.“ Usw.)</a:t>
            </a:r>
          </a:p>
          <a:p>
            <a:pPr marL="171450" lvl="0" indent="-171450">
              <a:buFont typeface="Arial" panose="020B0604020202020204" pitchFamily="34" charset="0"/>
              <a:buChar char="•"/>
            </a:pPr>
            <a:endParaRPr lang="de-DE"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de-DE" sz="1200" u="none" strike="noStrike" kern="1200" dirty="0">
                <a:solidFill>
                  <a:schemeClr val="tx1"/>
                </a:solidFill>
                <a:effectLst/>
                <a:latin typeface="+mn-lt"/>
                <a:ea typeface="+mn-ea"/>
                <a:cs typeface="+mn-cs"/>
              </a:rPr>
              <a:t>Klicke erneut, um das nächste Beispiel anzuzeigen: „Ich mag die Farbe meiner Haut nicht.“ Bitte die Schüler*innen, die negative Aussage über den Körper in eine positive Aussage über die Funktion des Körpers umzuwandeln.</a:t>
            </a:r>
          </a:p>
          <a:p>
            <a:pPr marL="628650" lvl="1" indent="-171450">
              <a:buFont typeface="Arial" panose="020B0604020202020204" pitchFamily="34" charset="0"/>
              <a:buChar char="•"/>
            </a:pPr>
            <a:r>
              <a:rPr lang="de-DE" sz="1200" b="1" u="none" strike="noStrike" kern="1200" dirty="0">
                <a:solidFill>
                  <a:schemeClr val="tx1"/>
                </a:solidFill>
                <a:effectLst/>
                <a:latin typeface="+mn-lt"/>
                <a:ea typeface="+mn-ea"/>
                <a:cs typeface="+mn-cs"/>
              </a:rPr>
              <a:t>(Mögliche Antworten: „Es ist fantastisch, wie sich meine Haut dehnt und mit meinem Körper wächst.“ „Meine Hautfarbe ist eine Kombination aus der Hautfarbe meiner Mutter und meines Vaters.“ Usw.)</a:t>
            </a:r>
          </a:p>
          <a:p>
            <a:pPr marL="0" indent="0">
              <a:buFont typeface="Arial" panose="020B0604020202020204" pitchFamily="34" charset="0"/>
              <a:buNone/>
            </a:pPr>
            <a:r>
              <a:rPr lang="de-DE"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de-DE" sz="1200" u="none" strike="noStrike" kern="1200" dirty="0">
                <a:solidFill>
                  <a:schemeClr val="tx1"/>
                </a:solidFill>
                <a:effectLst/>
                <a:latin typeface="+mn-lt"/>
                <a:ea typeface="+mn-ea"/>
                <a:cs typeface="+mn-cs"/>
              </a:rPr>
              <a:t>Klicke, um das nächste Beispiel anzuzeigen: „Meine Arme sind schwach.“ Bitte die Schüler*innen, die negative Aussage über den Körper in eine positive Aussage über die Funktion des Körpers umzuwandeln. </a:t>
            </a:r>
          </a:p>
          <a:p>
            <a:pPr marL="628650" lvl="1" indent="-171450">
              <a:buFont typeface="Arial" panose="020B0604020202020204" pitchFamily="34" charset="0"/>
              <a:buChar char="•"/>
            </a:pPr>
            <a:r>
              <a:rPr lang="de-DE" sz="1200" b="1" u="none" strike="noStrike" kern="1200" dirty="0">
                <a:solidFill>
                  <a:schemeClr val="tx1"/>
                </a:solidFill>
                <a:effectLst/>
                <a:latin typeface="+mn-lt"/>
                <a:ea typeface="+mn-ea"/>
                <a:cs typeface="+mn-cs"/>
              </a:rPr>
              <a:t>(Mögliche Antworten: „Es ist fantastisch, dass ich mit meinen Armen Videospiele spielen kann.“ „Mit meinen Armen kann ich meine Familie herzlich umarmen.“ Usw.)</a:t>
            </a:r>
          </a:p>
          <a:p>
            <a:pPr marL="171450" lvl="0" indent="-171450">
              <a:buFont typeface="Arial" panose="020B0604020202020204" pitchFamily="34" charset="0"/>
              <a:buChar char="•"/>
            </a:pPr>
            <a:endParaRPr lang="de-DE" sz="1200" u="none" strike="noStrike" kern="1200" dirty="0">
              <a:solidFill>
                <a:schemeClr val="tx1"/>
              </a:solidFill>
              <a:effectLst/>
              <a:latin typeface="+mn-lt"/>
              <a:ea typeface="+mn-ea"/>
              <a:cs typeface="+mn-cs"/>
            </a:endParaRPr>
          </a:p>
          <a:p>
            <a:pPr marL="171450" lvl="0" indent="-171450">
              <a:buFont typeface="Arial" panose="020B0604020202020204" pitchFamily="34" charset="0"/>
              <a:buChar char="•"/>
            </a:pPr>
            <a:r>
              <a:rPr lang="de-DE" sz="1200" u="none" strike="noStrike" kern="1200" dirty="0">
                <a:solidFill>
                  <a:schemeClr val="tx1"/>
                </a:solidFill>
                <a:effectLst/>
                <a:latin typeface="+mn-lt"/>
                <a:ea typeface="+mn-ea"/>
                <a:cs typeface="+mn-cs"/>
              </a:rPr>
              <a:t>Klicke, um das nächste Beispiel anzuzeigen: „Ich fühle mich zu dünn.“ Bitte die Schüler*innen, die negative Aussage über den Körper in eine positive Aussage über die Funktion des Körpers umzuwandeln.</a:t>
            </a:r>
          </a:p>
          <a:p>
            <a:pPr marL="628650" lvl="1" indent="-171450">
              <a:buFont typeface="Arial" panose="020B0604020202020204" pitchFamily="34" charset="0"/>
              <a:buChar char="•"/>
            </a:pPr>
            <a:r>
              <a:rPr lang="de-DE" sz="1200" b="1" u="none" strike="noStrike" kern="1200" dirty="0">
                <a:solidFill>
                  <a:schemeClr val="tx1"/>
                </a:solidFill>
                <a:effectLst/>
                <a:latin typeface="+mn-lt"/>
                <a:ea typeface="+mn-ea"/>
                <a:cs typeface="+mn-cs"/>
              </a:rPr>
              <a:t>(Mögliche Antworten: „Mein Körper wächst und wird sich mit der Pubertät verändern und weiterentwickeln.“ „Es ist erstaunlich, dass mein Körper mich (Schach/Sport/Spiele) spielen lässt.“ Usw.) </a:t>
            </a:r>
          </a:p>
          <a:p>
            <a:pPr marL="0" indent="0">
              <a:buFont typeface="Arial" panose="020B0604020202020204" pitchFamily="34" charset="0"/>
              <a:buNone/>
            </a:pPr>
            <a:r>
              <a:rPr lang="de-DE" sz="1200" kern="1200" dirty="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u="none" strike="noStrike" kern="1200" dirty="0">
                <a:solidFill>
                  <a:schemeClr val="tx1"/>
                </a:solidFill>
                <a:effectLst/>
                <a:latin typeface="+mn-lt"/>
                <a:ea typeface="+mn-ea"/>
                <a:cs typeface="+mn-cs"/>
              </a:rPr>
              <a:t>Klicke, um das letzte Beispiel anzuzeigen: „Mein Bauch ist dick, ich habe zu viel gegessen.“ Bitte die Schüler*innen, die negative Aussage über den Körper in eine positive Aussage über die Funktion des Körpers umzuwandeln.</a:t>
            </a:r>
          </a:p>
          <a:p>
            <a:pPr marL="628650" lvl="1" indent="-171450">
              <a:buFont typeface="Arial" panose="020B0604020202020204" pitchFamily="34" charset="0"/>
              <a:buChar char="•"/>
            </a:pPr>
            <a:r>
              <a:rPr lang="de-DE" sz="1200" b="1" u="none" strike="noStrike" kern="1200" dirty="0">
                <a:solidFill>
                  <a:schemeClr val="tx1"/>
                </a:solidFill>
                <a:effectLst/>
                <a:latin typeface="+mn-lt"/>
                <a:ea typeface="+mn-ea"/>
                <a:cs typeface="+mn-cs"/>
              </a:rPr>
              <a:t>(Mögliche Antworten: „Es ist erstaunlich, wie mein Körper Nahrung in Energie umwandelt.“ „Es ist interessant, die kleinen Veränderungen in meinem Körper im Laufe des Tages zu sehen.“ Usw.)</a:t>
            </a:r>
            <a:endParaRPr lang="de-DE" dirty="0"/>
          </a:p>
        </p:txBody>
      </p:sp>
      <p:sp>
        <p:nvSpPr>
          <p:cNvPr id="4" name="Slide Number Placeholder 3"/>
          <p:cNvSpPr>
            <a:spLocks noGrp="1"/>
          </p:cNvSpPr>
          <p:nvPr>
            <p:ph type="sldNum" sz="quarter" idx="5"/>
          </p:nvPr>
        </p:nvSpPr>
        <p:spPr/>
        <p:txBody>
          <a:bodyPr/>
          <a:lstStyle/>
          <a:p>
            <a:fld id="{F150FB2F-71EA-DA45-9639-0EE1B5989B31}" type="slidenum">
              <a:rPr lang="en-US" smtClean="0"/>
              <a:t>5</a:t>
            </a:fld>
            <a:endParaRPr lang="en-US"/>
          </a:p>
        </p:txBody>
      </p:sp>
    </p:spTree>
    <p:extLst>
      <p:ext uri="{BB962C8B-B14F-4D97-AF65-F5344CB8AC3E}">
        <p14:creationId xmlns:p14="http://schemas.microsoft.com/office/powerpoint/2010/main" val="2405224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noProof="0" dirty="0">
                <a:latin typeface="Arial" panose="020B0604020202020204" pitchFamily="34" charset="0"/>
                <a:cs typeface="Arial" panose="020B0604020202020204" pitchFamily="34" charset="0"/>
              </a:rPr>
              <a:t>Anmerkungen für die Lehrkraft: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Überlege gemeinsam mit der Klasse verschiedene Wege, um das Körperbewusstsein und Selbstwertgefühl zu stärken bzw. zu erhalten. Welche Dinge können die Schüler*innen sagen, denken oder tun, um selbstbewusster zu sein? Sammelt die Beispiele.</a:t>
            </a:r>
          </a:p>
        </p:txBody>
      </p:sp>
      <p:sp>
        <p:nvSpPr>
          <p:cNvPr id="4" name="Slide Number Placeholder 3"/>
          <p:cNvSpPr>
            <a:spLocks noGrp="1"/>
          </p:cNvSpPr>
          <p:nvPr>
            <p:ph type="sldNum" sz="quarter" idx="5"/>
          </p:nvPr>
        </p:nvSpPr>
        <p:spPr/>
        <p:txBody>
          <a:bodyPr/>
          <a:lstStyle/>
          <a:p>
            <a:fld id="{F150FB2F-71EA-DA45-9639-0EE1B5989B31}" type="slidenum">
              <a:rPr lang="en-US" smtClean="0"/>
              <a:t>6</a:t>
            </a:fld>
            <a:endParaRPr lang="en-US"/>
          </a:p>
        </p:txBody>
      </p:sp>
    </p:spTree>
    <p:extLst>
      <p:ext uri="{BB962C8B-B14F-4D97-AF65-F5344CB8AC3E}">
        <p14:creationId xmlns:p14="http://schemas.microsoft.com/office/powerpoint/2010/main" val="2443937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u="none" strike="noStrike" kern="1200" noProof="0" dirty="0">
                <a:solidFill>
                  <a:schemeClr val="tx1"/>
                </a:solidFill>
                <a:effectLst/>
                <a:latin typeface="Arial" panose="020B0604020202020204" pitchFamily="34" charset="0"/>
                <a:ea typeface="+mn-ea"/>
                <a:cs typeface="Arial" panose="020B0604020202020204" pitchFamily="34" charset="0"/>
              </a:rPr>
              <a:t>Hinweis zu Videoinhalten: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Falls eine Sicherheitswarnung wegen externer Medien erscheint, klicke auf </a:t>
            </a:r>
            <a:r>
              <a:rPr lang="de-DE" sz="1100" b="1" u="none" strike="noStrike" kern="1200" noProof="0" dirty="0">
                <a:solidFill>
                  <a:schemeClr val="tx1"/>
                </a:solidFill>
                <a:effectLst/>
                <a:latin typeface="Arial" panose="020B0604020202020204" pitchFamily="34" charset="0"/>
                <a:ea typeface="+mn-ea"/>
                <a:cs typeface="Arial" panose="020B0604020202020204" pitchFamily="34" charset="0"/>
              </a:rPr>
              <a:t>Inhalte aktivieren</a:t>
            </a: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 So können die Videos abgespielt werden.</a:t>
            </a:r>
          </a:p>
          <a:p>
            <a:pPr>
              <a:defRPr/>
            </a:pPr>
            <a:r>
              <a:rPr lang="de-DE" sz="1100" u="none" strike="noStrike" kern="1200" noProof="0" dirty="0">
                <a:solidFill>
                  <a:schemeClr val="tx1"/>
                </a:solidFill>
                <a:effectLst/>
                <a:latin typeface="Arial"/>
                <a:cs typeface="Arial"/>
              </a:rPr>
              <a:t>Die Tonspur des Kurzfilms ist auf Englisch mit deutschen Untertiteln.</a:t>
            </a:r>
            <a:r>
              <a:rPr lang="de-DE" sz="1100" dirty="0">
                <a:latin typeface="Arial"/>
                <a:cs typeface="Arial"/>
              </a:rPr>
              <a:t> </a:t>
            </a:r>
            <a:endParaRPr lang="de-DE" sz="1100" u="none" strike="noStrike" kern="1200" noProof="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Tipp: Stelle zwischendurch sicher, dass die Klasse den Inhalten folgen kann und die Botschaft versteht. Lass gern die Kinder selbst wiederholen, was sie verstanden haben.</a:t>
            </a:r>
            <a:endParaRPr lang="de-DE" sz="1100" u="none" strike="noStrike" kern="1200" noProof="0" dirty="0">
              <a:solidFill>
                <a:schemeClr val="tx1"/>
              </a:solidFill>
              <a:effectLst/>
              <a:highlight>
                <a:srgbClr val="FFFF00"/>
              </a:highligh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u="none" strike="noStrike" kern="1200" noProof="0" dirty="0">
              <a:solidFill>
                <a:schemeClr val="tx1"/>
              </a:solidFill>
              <a:effectLst/>
              <a:latin typeface="Arial" panose="020B0604020202020204" pitchFamily="34" charset="0"/>
              <a:ea typeface="+mn-ea"/>
              <a:cs typeface="Arial" panose="020B0604020202020204" pitchFamily="34" charset="0"/>
            </a:endParaRPr>
          </a:p>
          <a:p>
            <a:endParaRPr lang="de-DE" sz="1100" b="1" dirty="0">
              <a:latin typeface="Arial" panose="020B0604020202020204" pitchFamily="34" charset="0"/>
              <a:cs typeface="Arial" panose="020B0604020202020204" pitchFamily="34" charset="0"/>
            </a:endParaRPr>
          </a:p>
          <a:p>
            <a:r>
              <a:rPr lang="de-DE" sz="1100" b="1" dirty="0">
                <a:latin typeface="Arial" panose="020B0604020202020204" pitchFamily="34" charset="0"/>
                <a:cs typeface="Arial" panose="020B0604020202020204" pitchFamily="34" charset="0"/>
              </a:rPr>
              <a:t>Anmerkungen für die Lehrkraft:</a:t>
            </a:r>
            <a:endParaRPr lang="de-DE" sz="1100" b="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de-DE" sz="1100" u="none" strike="noStrike" kern="1200" dirty="0">
                <a:solidFill>
                  <a:schemeClr val="tx1"/>
                </a:solidFill>
                <a:effectLst/>
                <a:latin typeface="Arial" panose="020B0604020202020204" pitchFamily="34" charset="0"/>
                <a:ea typeface="+mn-ea"/>
                <a:cs typeface="Arial" panose="020B0604020202020204" pitchFamily="34" charset="0"/>
              </a:rPr>
              <a:t>Erkläre den Schüler*innen, dass Mobbing und Hänseleien ihrem Körperbewusstsein langfristig schaden können. Jede*</a:t>
            </a:r>
            <a:r>
              <a:rPr lang="de-DE" sz="1100" u="none" strike="noStrike" kern="1200" dirty="0" err="1">
                <a:solidFill>
                  <a:schemeClr val="tx1"/>
                </a:solidFill>
                <a:effectLst/>
                <a:latin typeface="Arial" panose="020B0604020202020204" pitchFamily="34" charset="0"/>
                <a:ea typeface="+mn-ea"/>
                <a:cs typeface="Arial" panose="020B0604020202020204" pitchFamily="34" charset="0"/>
              </a:rPr>
              <a:t>r</a:t>
            </a:r>
            <a:r>
              <a:rPr lang="de-DE" sz="1100" u="none" strike="noStrike" kern="1200" dirty="0">
                <a:solidFill>
                  <a:schemeClr val="tx1"/>
                </a:solidFill>
                <a:effectLst/>
                <a:latin typeface="Arial" panose="020B0604020202020204" pitchFamily="34" charset="0"/>
                <a:ea typeface="+mn-ea"/>
                <a:cs typeface="Arial" panose="020B0604020202020204" pitchFamily="34" charset="0"/>
              </a:rPr>
              <a:t> hat eine andere Empfindung.</a:t>
            </a:r>
          </a:p>
          <a:p>
            <a:pPr marL="0" indent="0">
              <a:buFont typeface="Arial" panose="020B0604020202020204" pitchFamily="34" charset="0"/>
              <a:buNone/>
            </a:pP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de-DE" sz="1100" u="none" strike="noStrike" kern="1200" dirty="0">
                <a:solidFill>
                  <a:schemeClr val="tx1"/>
                </a:solidFill>
                <a:effectLst/>
                <a:latin typeface="Arial" panose="020B0604020202020204" pitchFamily="34" charset="0"/>
                <a:ea typeface="+mn-ea"/>
                <a:cs typeface="Arial" panose="020B0604020202020204" pitchFamily="34" charset="0"/>
              </a:rPr>
              <a:t>Klicke, um das Video </a:t>
            </a:r>
            <a:r>
              <a:rPr lang="de-DE" sz="1100" b="1" i="1" u="none" strike="noStrike" kern="1200" dirty="0" err="1">
                <a:solidFill>
                  <a:schemeClr val="tx1"/>
                </a:solidFill>
                <a:effectLst/>
                <a:latin typeface="Arial" panose="020B0604020202020204" pitchFamily="34" charset="0"/>
                <a:ea typeface="+mn-ea"/>
                <a:cs typeface="Arial" panose="020B0604020202020204" pitchFamily="34" charset="0"/>
              </a:rPr>
              <a:t>Teasing</a:t>
            </a:r>
            <a:r>
              <a:rPr lang="de-DE" sz="1100" b="1" i="1" u="none" strike="noStrike" kern="1200" dirty="0">
                <a:solidFill>
                  <a:schemeClr val="tx1"/>
                </a:solidFill>
                <a:effectLst/>
                <a:latin typeface="Arial" panose="020B0604020202020204" pitchFamily="34" charset="0"/>
                <a:ea typeface="+mn-ea"/>
                <a:cs typeface="Arial" panose="020B0604020202020204" pitchFamily="34" charset="0"/>
              </a:rPr>
              <a:t> and </a:t>
            </a:r>
            <a:r>
              <a:rPr lang="de-DE" sz="1100" b="1" i="1" u="none" strike="noStrike" kern="1200" dirty="0" err="1">
                <a:solidFill>
                  <a:schemeClr val="tx1"/>
                </a:solidFill>
                <a:effectLst/>
                <a:latin typeface="Arial" panose="020B0604020202020204" pitchFamily="34" charset="0"/>
                <a:ea typeface="+mn-ea"/>
                <a:cs typeface="Arial" panose="020B0604020202020204" pitchFamily="34" charset="0"/>
              </a:rPr>
              <a:t>Bullying</a:t>
            </a:r>
            <a:r>
              <a:rPr lang="de-DE" sz="1100" u="none" strike="noStrike" kern="1200" dirty="0">
                <a:solidFill>
                  <a:schemeClr val="tx1"/>
                </a:solidFill>
                <a:effectLst/>
                <a:latin typeface="Arial" panose="020B0604020202020204" pitchFamily="34" charset="0"/>
                <a:ea typeface="+mn-ea"/>
                <a:cs typeface="Arial" panose="020B0604020202020204" pitchFamily="34" charset="0"/>
              </a:rPr>
              <a:t>  (Hänseln und Mobben) zu zeigen.</a:t>
            </a:r>
          </a:p>
          <a:p>
            <a:pPr marL="0" indent="0">
              <a:buFont typeface="Arial" panose="020B0604020202020204" pitchFamily="34" charset="0"/>
              <a:buNone/>
            </a:pP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de-DE" sz="1100" u="none" strike="noStrike" kern="1200" dirty="0">
                <a:solidFill>
                  <a:schemeClr val="tx1"/>
                </a:solidFill>
                <a:effectLst/>
                <a:latin typeface="Arial" panose="020B0604020202020204" pitchFamily="34" charset="0"/>
                <a:ea typeface="+mn-ea"/>
                <a:cs typeface="Arial" panose="020B0604020202020204" pitchFamily="34" charset="0"/>
              </a:rPr>
              <a:t>Starte und leite eine Diskussion, in der du die folgenden Punkte als Leitfaden verwendest:</a:t>
            </a:r>
          </a:p>
          <a:p>
            <a:pPr marL="628650" lvl="1" indent="-171450">
              <a:buFont typeface="Arial" panose="020B0604020202020204" pitchFamily="34" charset="0"/>
              <a:buChar char="•"/>
            </a:pPr>
            <a:r>
              <a:rPr lang="de-DE" sz="1100" u="none" strike="noStrike" kern="1200" dirty="0">
                <a:solidFill>
                  <a:schemeClr val="tx1"/>
                </a:solidFill>
                <a:effectLst/>
                <a:latin typeface="Arial" panose="020B0604020202020204" pitchFamily="34" charset="0"/>
                <a:ea typeface="+mn-ea"/>
                <a:cs typeface="Arial" panose="020B0604020202020204" pitchFamily="34" charset="0"/>
              </a:rPr>
              <a:t>Wurdest du schon einmal wegen deines Aussehens gehänselt/geärgert/gemobbt?</a:t>
            </a:r>
          </a:p>
          <a:p>
            <a:pPr marL="628650" lvl="1" indent="-171450">
              <a:buFont typeface="Arial" panose="020B0604020202020204" pitchFamily="34" charset="0"/>
              <a:buChar char="•"/>
            </a:pPr>
            <a:r>
              <a:rPr lang="de-DE" sz="1100" u="none" strike="noStrike" kern="1200" dirty="0">
                <a:solidFill>
                  <a:schemeClr val="tx1"/>
                </a:solidFill>
                <a:effectLst/>
                <a:latin typeface="Arial" panose="020B0604020202020204" pitchFamily="34" charset="0"/>
                <a:ea typeface="+mn-ea"/>
                <a:cs typeface="Arial" panose="020B0604020202020204" pitchFamily="34" charset="0"/>
              </a:rPr>
              <a:t>Hast du schon mal jemand anderen wegen seines Aussehens geärgert?</a:t>
            </a:r>
          </a:p>
          <a:p>
            <a:pPr marL="628650" lvl="1" indent="-171450">
              <a:buFont typeface="Arial" panose="020B0604020202020204" pitchFamily="34" charset="0"/>
              <a:buChar char="•"/>
            </a:pPr>
            <a:r>
              <a:rPr lang="de-DE" sz="1100" kern="1200" dirty="0">
                <a:solidFill>
                  <a:schemeClr val="tx1"/>
                </a:solidFill>
                <a:effectLst/>
                <a:latin typeface="Arial" panose="020B0604020202020204" pitchFamily="34" charset="0"/>
                <a:ea typeface="+mn-ea"/>
                <a:cs typeface="Arial" panose="020B0604020202020204" pitchFamily="34" charset="0"/>
              </a:rPr>
              <a:t>Was glaubt ihr, warum Menschen andere hänseln?</a:t>
            </a:r>
            <a:endParaRPr lang="de-DE" sz="1100" b="1" dirty="0">
              <a:latin typeface="Arial" panose="020B0604020202020204" pitchFamily="34" charset="0"/>
              <a:cs typeface="Arial" panose="020B0604020202020204" pitchFamily="34" charset="0"/>
            </a:endParaRPr>
          </a:p>
          <a:p>
            <a:endParaRPr lang="de-DE"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7</a:t>
            </a:fld>
            <a:endParaRPr lang="en-US"/>
          </a:p>
        </p:txBody>
      </p:sp>
    </p:spTree>
    <p:extLst>
      <p:ext uri="{BB962C8B-B14F-4D97-AF65-F5344CB8AC3E}">
        <p14:creationId xmlns:p14="http://schemas.microsoft.com/office/powerpoint/2010/main" val="2696490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Erkläre den Schüler*innen, dass es einen Unterschied zwischen Hänseleien und Mobbing gibt.</a:t>
            </a:r>
          </a:p>
          <a:p>
            <a:pPr marL="628650" lvl="1" indent="-171450">
              <a:buFont typeface="Arial" panose="020B0604020202020204" pitchFamily="34" charset="0"/>
              <a:buChar char="•"/>
            </a:pPr>
            <a:r>
              <a:rPr lang="de-DE" sz="1100" b="1" u="none" strike="noStrike" kern="1200" noProof="0" dirty="0">
                <a:solidFill>
                  <a:schemeClr val="tx1"/>
                </a:solidFill>
                <a:effectLst/>
                <a:latin typeface="Arial" panose="020B0604020202020204" pitchFamily="34" charset="0"/>
                <a:ea typeface="+mn-ea"/>
                <a:cs typeface="Arial" panose="020B0604020202020204" pitchFamily="34" charset="0"/>
              </a:rPr>
              <a:t>HÄNSELEIEN: </a:t>
            </a: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Sich über jemanden lustig zu machen ist verletzend und kann zu ähnlichen Ergebnissen wie Mobbing führen </a:t>
            </a:r>
          </a:p>
          <a:p>
            <a:pPr marL="628650" lvl="1" indent="-171450">
              <a:buFont typeface="Arial" panose="020B0604020202020204" pitchFamily="34" charset="0"/>
              <a:buChar char="•"/>
            </a:pPr>
            <a:r>
              <a:rPr lang="de-DE" sz="1100" b="1" u="none" strike="noStrike" kern="1200" noProof="0" dirty="0">
                <a:solidFill>
                  <a:schemeClr val="tx1"/>
                </a:solidFill>
                <a:effectLst/>
                <a:latin typeface="Arial" panose="020B0604020202020204" pitchFamily="34" charset="0"/>
                <a:ea typeface="+mn-ea"/>
                <a:cs typeface="Arial" panose="020B0604020202020204" pitchFamily="34" charset="0"/>
              </a:rPr>
              <a:t>MOBBING: </a:t>
            </a: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wiederholtes, unerwünschtes und aggressives Verhalten, das ein tatsächliches oder vermeintliches Machtungleichgewicht beinhaltet – gezielt jemand Schwächeren auswählen.</a:t>
            </a:r>
            <a:b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br>
            <a:endParaRPr lang="de-DE" sz="1100" u="none" strike="noStrike" kern="1200" noProof="0" dirty="0">
              <a:solidFill>
                <a:schemeClr val="tx1"/>
              </a:solidFill>
              <a:effectLst/>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Sprich mit den Schüler*innen darüber, dass nicht jede Hänselei direkt schlecht ist, aber wenn sie immer wieder vorkommt oder jemanden verletzen soll, kann sie zu Mobbing werden.</a:t>
            </a:r>
          </a:p>
          <a:p>
            <a:endParaRPr lang="de-DE" sz="11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8</a:t>
            </a:fld>
            <a:endParaRPr lang="en-US"/>
          </a:p>
        </p:txBody>
      </p:sp>
    </p:spTree>
    <p:extLst>
      <p:ext uri="{BB962C8B-B14F-4D97-AF65-F5344CB8AC3E}">
        <p14:creationId xmlns:p14="http://schemas.microsoft.com/office/powerpoint/2010/main" val="353647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ormAutofit/>
          </a:bodyPr>
          <a:lstStyle>
            <a:lvl1pPr>
              <a:lnSpc>
                <a:spcPct val="100000"/>
              </a:lnSpc>
              <a:defRPr sz="2400"/>
            </a:lvl1pPr>
            <a:lvl2pPr>
              <a:lnSpc>
                <a:spcPct val="100000"/>
              </a:lnSpc>
              <a:defRPr sz="2000"/>
            </a:lvl2pPr>
            <a:lvl3pPr>
              <a:lnSpc>
                <a:spcPct val="100000"/>
              </a:lnSpc>
              <a:defRPr sz="1800"/>
            </a:lvl3pPr>
            <a:lvl4pPr>
              <a:lnSpc>
                <a:spcPct val="100000"/>
              </a:lnSpc>
              <a:defRPr sz="1600"/>
            </a:lvl4pPr>
            <a:lvl5pPr>
              <a:lnSpc>
                <a:spcPct val="100000"/>
              </a:lnSpc>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151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estion">
    <p:spTree>
      <p:nvGrpSpPr>
        <p:cNvPr id="1" name=""/>
        <p:cNvGrpSpPr/>
        <p:nvPr/>
      </p:nvGrpSpPr>
      <p:grpSpPr>
        <a:xfrm>
          <a:off x="0" y="0"/>
          <a:ext cx="0" cy="0"/>
          <a:chOff x="0" y="0"/>
          <a:chExt cx="0" cy="0"/>
        </a:xfrm>
      </p:grpSpPr>
      <p:sp>
        <p:nvSpPr>
          <p:cNvPr id="2" name="Title 1"/>
          <p:cNvSpPr>
            <a:spLocks noGrp="1"/>
          </p:cNvSpPr>
          <p:nvPr>
            <p:ph type="ctrTitle"/>
          </p:nvPr>
        </p:nvSpPr>
        <p:spPr>
          <a:xfrm>
            <a:off x="457201" y="1191935"/>
            <a:ext cx="8017932" cy="4503185"/>
          </a:xfrm>
          <a:noFill/>
        </p:spPr>
        <p:txBody>
          <a:bodyPr anchor="t">
            <a:normAutofit/>
          </a:bodyPr>
          <a:lstStyle>
            <a:lvl1pPr algn="l">
              <a:defRPr sz="4800" b="0">
                <a:solidFill>
                  <a:srgbClr val="0084D4"/>
                </a:solidFill>
              </a:defRPr>
            </a:lvl1pPr>
          </a:lstStyle>
          <a:p>
            <a:r>
              <a:rPr lang="en-US"/>
              <a:t>Click to edit Master title style</a:t>
            </a:r>
          </a:p>
        </p:txBody>
      </p:sp>
      <p:sp>
        <p:nvSpPr>
          <p:cNvPr id="3" name="Subtitle 2"/>
          <p:cNvSpPr>
            <a:spLocks noGrp="1"/>
          </p:cNvSpPr>
          <p:nvPr>
            <p:ph type="subTitle" idx="1"/>
          </p:nvPr>
        </p:nvSpPr>
        <p:spPr>
          <a:xfrm>
            <a:off x="457201" y="411577"/>
            <a:ext cx="8017931" cy="502823"/>
          </a:xfrm>
        </p:spPr>
        <p:txBody>
          <a:bodyPr>
            <a:noAutofit/>
          </a:bodyPr>
          <a:lstStyle>
            <a:lvl1pPr marL="0" indent="0" algn="l">
              <a:buNone/>
              <a:defRPr sz="3600" b="1">
                <a:solidFill>
                  <a:srgbClr val="002C5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74756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57694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Steven Univers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68255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572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Cov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737F581-B7A6-844C-99B4-88C38C0F150D}"/>
              </a:ext>
            </a:extLst>
          </p:cNvPr>
          <p:cNvSpPr/>
          <p:nvPr userDrawn="1"/>
        </p:nvSpPr>
        <p:spPr>
          <a:xfrm>
            <a:off x="0" y="1"/>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8223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tif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emf"/><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53331"/>
            <a:ext cx="7713121"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579F9406-6584-0942-87AE-FB8E4F73DABC}"/>
              </a:ext>
            </a:extLst>
          </p:cNvPr>
          <p:cNvCxnSpPr/>
          <p:nvPr userDrawn="1"/>
        </p:nvCxnSpPr>
        <p:spPr>
          <a:xfrm>
            <a:off x="711236" y="6164977"/>
            <a:ext cx="0" cy="409481"/>
          </a:xfrm>
          <a:prstGeom prst="line">
            <a:avLst/>
          </a:prstGeom>
          <a:ln w="63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D49232F2-2852-9148-8945-5FA120EBAE8C}"/>
              </a:ext>
            </a:extLst>
          </p:cNvPr>
          <p:cNvSpPr txBox="1"/>
          <p:nvPr userDrawn="1"/>
        </p:nvSpPr>
        <p:spPr>
          <a:xfrm>
            <a:off x="176225" y="6238129"/>
            <a:ext cx="375920" cy="246221"/>
          </a:xfrm>
          <a:prstGeom prst="rect">
            <a:avLst/>
          </a:prstGeom>
          <a:noFill/>
        </p:spPr>
        <p:txBody>
          <a:bodyPr wrap="square" rtlCol="0">
            <a:spAutoFit/>
          </a:bodyPr>
          <a:lstStyle/>
          <a:p>
            <a:pPr algn="r"/>
            <a:fld id="{AE97281F-8489-2C49-9B4F-A9A0E789A564}" type="slidenum">
              <a:rPr lang="en-US" sz="1000" b="0" i="0" smtClean="0">
                <a:solidFill>
                  <a:schemeClr val="tx1"/>
                </a:solidFill>
                <a:latin typeface="Arial" panose="020B0604020202020204" pitchFamily="34" charset="0"/>
                <a:ea typeface="DIN 2014 Bold" panose="020B0504020202020204" pitchFamily="34" charset="77"/>
                <a:cs typeface="Arial" panose="020B0604020202020204" pitchFamily="34" charset="0"/>
              </a:rPr>
              <a:pPr algn="r"/>
              <a:t>‹#›</a:t>
            </a:fld>
            <a:endParaRPr lang="en-US" sz="1000" b="0" i="0">
              <a:solidFill>
                <a:schemeClr val="tx1"/>
              </a:solidFill>
              <a:latin typeface="Arial" panose="020B0604020202020204" pitchFamily="34" charset="0"/>
              <a:ea typeface="DIN 2014 Bold" panose="020B0504020202020204" pitchFamily="34" charset="77"/>
              <a:cs typeface="Arial" panose="020B0604020202020204" pitchFamily="34" charset="0"/>
            </a:endParaRPr>
          </a:p>
        </p:txBody>
      </p:sp>
      <p:sp>
        <p:nvSpPr>
          <p:cNvPr id="10" name="Rectangle 9">
            <a:extLst>
              <a:ext uri="{FF2B5EF4-FFF2-40B4-BE49-F238E27FC236}">
                <a16:creationId xmlns:a16="http://schemas.microsoft.com/office/drawing/2014/main" id="{9CBBE58F-3D4F-7A4B-B37D-CE4C89B593C9}"/>
              </a:ext>
            </a:extLst>
          </p:cNvPr>
          <p:cNvSpPr/>
          <p:nvPr userDrawn="1"/>
        </p:nvSpPr>
        <p:spPr>
          <a:xfrm>
            <a:off x="4647126" y="6358618"/>
            <a:ext cx="4245341" cy="20005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de-DE" sz="700">
                <a:solidFill>
                  <a:srgbClr val="221E1F"/>
                </a:solidFill>
                <a:effectLst/>
                <a:latin typeface="Arial" panose="020B0604020202020204" pitchFamily="34" charset="0"/>
                <a:cs typeface="Arial" panose="020B0604020202020204" pitchFamily="34" charset="0"/>
              </a:rPr>
              <a:t>Copyright © 2020 Discovery Education. All rights reserved. Discovery Education, Inc.</a:t>
            </a:r>
          </a:p>
        </p:txBody>
      </p:sp>
      <p:sp>
        <p:nvSpPr>
          <p:cNvPr id="2" name="Title Placeholder 1"/>
          <p:cNvSpPr>
            <a:spLocks noGrp="1"/>
          </p:cNvSpPr>
          <p:nvPr>
            <p:ph type="title"/>
          </p:nvPr>
        </p:nvSpPr>
        <p:spPr>
          <a:xfrm>
            <a:off x="457199" y="365126"/>
            <a:ext cx="7713121" cy="678483"/>
          </a:xfrm>
          <a:prstGeom prst="rect">
            <a:avLst/>
          </a:prstGeom>
          <a:noFill/>
        </p:spPr>
        <p:txBody>
          <a:bodyPr vert="horz" lIns="91440" tIns="45720" rIns="91440" bIns="45720" rtlCol="0" anchor="ctr">
            <a:normAutofit/>
          </a:bodyPr>
          <a:lstStyle/>
          <a:p>
            <a:r>
              <a:rPr lang="en-US"/>
              <a:t>Click to edit Master title style</a:t>
            </a:r>
          </a:p>
        </p:txBody>
      </p:sp>
      <p:pic>
        <p:nvPicPr>
          <p:cNvPr id="22" name="Picture 21">
            <a:extLst>
              <a:ext uri="{FF2B5EF4-FFF2-40B4-BE49-F238E27FC236}">
                <a16:creationId xmlns:a16="http://schemas.microsoft.com/office/drawing/2014/main" id="{EB8838F9-3FEC-5546-85D8-616EC622D958}"/>
              </a:ext>
            </a:extLst>
          </p:cNvPr>
          <p:cNvPicPr>
            <a:picLocks noChangeAspect="1"/>
          </p:cNvPicPr>
          <p:nvPr userDrawn="1"/>
        </p:nvPicPr>
        <p:blipFill>
          <a:blip r:embed="rId8"/>
          <a:stretch>
            <a:fillRect/>
          </a:stretch>
        </p:blipFill>
        <p:spPr>
          <a:xfrm>
            <a:off x="317500" y="5837130"/>
            <a:ext cx="8516257" cy="85775"/>
          </a:xfrm>
          <a:prstGeom prst="rect">
            <a:avLst/>
          </a:prstGeom>
        </p:spPr>
      </p:pic>
      <p:pic>
        <p:nvPicPr>
          <p:cNvPr id="12" name="Picture 11">
            <a:extLst>
              <a:ext uri="{FF2B5EF4-FFF2-40B4-BE49-F238E27FC236}">
                <a16:creationId xmlns:a16="http://schemas.microsoft.com/office/drawing/2014/main" id="{746D19BE-26CB-DF4B-ABA5-DAD130F48DB3}"/>
              </a:ext>
            </a:extLst>
          </p:cNvPr>
          <p:cNvPicPr>
            <a:picLocks noChangeAspect="1"/>
          </p:cNvPicPr>
          <p:nvPr userDrawn="1"/>
        </p:nvPicPr>
        <p:blipFill>
          <a:blip r:embed="rId9"/>
          <a:stretch>
            <a:fillRect/>
          </a:stretch>
        </p:blipFill>
        <p:spPr>
          <a:xfrm>
            <a:off x="7993073" y="365126"/>
            <a:ext cx="693728" cy="497390"/>
          </a:xfrm>
          <a:prstGeom prst="rect">
            <a:avLst/>
          </a:prstGeom>
        </p:spPr>
      </p:pic>
      <p:grpSp>
        <p:nvGrpSpPr>
          <p:cNvPr id="16" name="Group 15">
            <a:extLst>
              <a:ext uri="{FF2B5EF4-FFF2-40B4-BE49-F238E27FC236}">
                <a16:creationId xmlns:a16="http://schemas.microsoft.com/office/drawing/2014/main" id="{564A80B3-1CB4-4144-A674-620C7F0A4588}"/>
              </a:ext>
            </a:extLst>
          </p:cNvPr>
          <p:cNvGrpSpPr/>
          <p:nvPr userDrawn="1"/>
        </p:nvGrpSpPr>
        <p:grpSpPr>
          <a:xfrm>
            <a:off x="915248" y="6141850"/>
            <a:ext cx="2870689" cy="479836"/>
            <a:chOff x="772373" y="427807"/>
            <a:chExt cx="3656752" cy="611226"/>
          </a:xfrm>
        </p:grpSpPr>
        <p:grpSp>
          <p:nvGrpSpPr>
            <p:cNvPr id="17" name="Group 16">
              <a:extLst>
                <a:ext uri="{FF2B5EF4-FFF2-40B4-BE49-F238E27FC236}">
                  <a16:creationId xmlns:a16="http://schemas.microsoft.com/office/drawing/2014/main" id="{CD794BB9-8FD6-0045-8148-061E6788796E}"/>
                </a:ext>
              </a:extLst>
            </p:cNvPr>
            <p:cNvGrpSpPr/>
            <p:nvPr/>
          </p:nvGrpSpPr>
          <p:grpSpPr>
            <a:xfrm>
              <a:off x="1894088" y="436677"/>
              <a:ext cx="2535037" cy="556199"/>
              <a:chOff x="1894088" y="436677"/>
              <a:chExt cx="2535037" cy="556199"/>
            </a:xfrm>
          </p:grpSpPr>
          <p:pic>
            <p:nvPicPr>
              <p:cNvPr id="20" name="Picture 19">
                <a:extLst>
                  <a:ext uri="{FF2B5EF4-FFF2-40B4-BE49-F238E27FC236}">
                    <a16:creationId xmlns:a16="http://schemas.microsoft.com/office/drawing/2014/main" id="{55872C4F-440C-4844-8703-F8059A4B6A43}"/>
                  </a:ext>
                </a:extLst>
              </p:cNvPr>
              <p:cNvPicPr>
                <a:picLocks noChangeAspect="1"/>
              </p:cNvPicPr>
              <p:nvPr/>
            </p:nvPicPr>
            <p:blipFill>
              <a:blip r:embed="rId10"/>
              <a:stretch>
                <a:fillRect/>
              </a:stretch>
            </p:blipFill>
            <p:spPr>
              <a:xfrm>
                <a:off x="1894088" y="596274"/>
                <a:ext cx="1241961" cy="289791"/>
              </a:xfrm>
              <a:prstGeom prst="rect">
                <a:avLst/>
              </a:prstGeom>
            </p:spPr>
          </p:pic>
          <p:pic>
            <p:nvPicPr>
              <p:cNvPr id="21" name="Picture 20">
                <a:extLst>
                  <a:ext uri="{FF2B5EF4-FFF2-40B4-BE49-F238E27FC236}">
                    <a16:creationId xmlns:a16="http://schemas.microsoft.com/office/drawing/2014/main" id="{4E51EE93-DB29-164B-BB54-08AA1C9CC383}"/>
                  </a:ext>
                </a:extLst>
              </p:cNvPr>
              <p:cNvPicPr>
                <a:picLocks noChangeAspect="1"/>
              </p:cNvPicPr>
              <p:nvPr/>
            </p:nvPicPr>
            <p:blipFill>
              <a:blip r:embed="rId11"/>
              <a:stretch>
                <a:fillRect/>
              </a:stretch>
            </p:blipFill>
            <p:spPr>
              <a:xfrm>
                <a:off x="3262401" y="436677"/>
                <a:ext cx="1166724" cy="556199"/>
              </a:xfrm>
              <a:prstGeom prst="rect">
                <a:avLst/>
              </a:prstGeom>
            </p:spPr>
          </p:pic>
        </p:grpSp>
        <p:pic>
          <p:nvPicPr>
            <p:cNvPr id="18" name="Picture 17">
              <a:extLst>
                <a:ext uri="{FF2B5EF4-FFF2-40B4-BE49-F238E27FC236}">
                  <a16:creationId xmlns:a16="http://schemas.microsoft.com/office/drawing/2014/main" id="{A88B7580-AFEC-3B4E-B013-569EE7FC41C8}"/>
                </a:ext>
              </a:extLst>
            </p:cNvPr>
            <p:cNvPicPr>
              <a:picLocks noChangeAspect="1"/>
            </p:cNvPicPr>
            <p:nvPr/>
          </p:nvPicPr>
          <p:blipFill>
            <a:blip r:embed="rId12"/>
            <a:stretch>
              <a:fillRect/>
            </a:stretch>
          </p:blipFill>
          <p:spPr>
            <a:xfrm>
              <a:off x="772373" y="427807"/>
              <a:ext cx="842751" cy="611226"/>
            </a:xfrm>
            <a:prstGeom prst="rect">
              <a:avLst/>
            </a:prstGeom>
          </p:spPr>
        </p:pic>
      </p:grpSp>
    </p:spTree>
    <p:extLst>
      <p:ext uri="{BB962C8B-B14F-4D97-AF65-F5344CB8AC3E}">
        <p14:creationId xmlns:p14="http://schemas.microsoft.com/office/powerpoint/2010/main" val="2693486460"/>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66" r:id="rId3"/>
    <p:sldLayoutId id="2147483668" r:id="rId4"/>
    <p:sldLayoutId id="2147483667" r:id="rId5"/>
    <p:sldLayoutId id="2147483669" r:id="rId6"/>
  </p:sldLayoutIdLst>
  <p:hf hdr="0" ftr="0" dt="0"/>
  <p:txStyles>
    <p:titleStyle>
      <a:lvl1pPr algn="l" defTabSz="914400" rtl="0" eaLnBrk="1" latinLnBrk="0" hangingPunct="1">
        <a:lnSpc>
          <a:spcPct val="90000"/>
        </a:lnSpc>
        <a:spcBef>
          <a:spcPct val="0"/>
        </a:spcBef>
        <a:buNone/>
        <a:defRPr sz="3600" b="1" i="0" kern="1200">
          <a:solidFill>
            <a:srgbClr val="002C5C"/>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002C5C"/>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002C5C"/>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002C5C"/>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002C5C"/>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002C5C"/>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emf"/><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emf"/><Relationship Id="rId5" Type="http://schemas.openxmlformats.org/officeDocument/2006/relationships/image" Target="../media/image7.emf"/><Relationship Id="rId4" Type="http://schemas.openxmlformats.org/officeDocument/2006/relationships/image" Target="../media/image3.png"/><Relationship Id="rId9"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0.emf"/><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30.jpeg"/><Relationship Id="rId4" Type="http://schemas.openxmlformats.org/officeDocument/2006/relationships/image" Target="../media/image29.emf"/></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2.tif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ideo" Target="https://www.youtube.com/embed/8u1CgKcx9L4?feature=oembed" TargetMode="Externa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ideo" Target="https://www.youtube.com/embed/vxwqcEZHHTM?feature=oembed" TargetMode="Externa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72F764E-2FCE-F047-86CD-74BDFB2E33D9}"/>
              </a:ext>
            </a:extLst>
          </p:cNvPr>
          <p:cNvSpPr/>
          <p:nvPr/>
        </p:nvSpPr>
        <p:spPr>
          <a:xfrm rot="19401884">
            <a:off x="-1061471" y="1017362"/>
            <a:ext cx="1942024" cy="19808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sp>
        <p:nvSpPr>
          <p:cNvPr id="8" name="Triangle 7">
            <a:extLst>
              <a:ext uri="{FF2B5EF4-FFF2-40B4-BE49-F238E27FC236}">
                <a16:creationId xmlns:a16="http://schemas.microsoft.com/office/drawing/2014/main" id="{65EF8D77-8D09-D049-86F5-0F269331275E}"/>
              </a:ext>
            </a:extLst>
          </p:cNvPr>
          <p:cNvSpPr/>
          <p:nvPr/>
        </p:nvSpPr>
        <p:spPr>
          <a:xfrm rot="1980211">
            <a:off x="7519407" y="1320010"/>
            <a:ext cx="1608666" cy="1375509"/>
          </a:xfrm>
          <a:prstGeom prst="triangle">
            <a:avLst>
              <a:gd name="adj" fmla="val 6797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1C1BCEE-9955-0F4B-AE33-677BD9ACF970}"/>
              </a:ext>
            </a:extLst>
          </p:cNvPr>
          <p:cNvPicPr>
            <a:picLocks noChangeAspect="1"/>
          </p:cNvPicPr>
          <p:nvPr/>
        </p:nvPicPr>
        <p:blipFill>
          <a:blip r:embed="rId3"/>
          <a:stretch>
            <a:fillRect/>
          </a:stretch>
        </p:blipFill>
        <p:spPr>
          <a:xfrm rot="2152738">
            <a:off x="8267088" y="2142264"/>
            <a:ext cx="1259770" cy="1238050"/>
          </a:xfrm>
          <a:prstGeom prst="rect">
            <a:avLst/>
          </a:prstGeom>
        </p:spPr>
      </p:pic>
      <p:sp>
        <p:nvSpPr>
          <p:cNvPr id="22" name="Rectangle 21">
            <a:extLst>
              <a:ext uri="{FF2B5EF4-FFF2-40B4-BE49-F238E27FC236}">
                <a16:creationId xmlns:a16="http://schemas.microsoft.com/office/drawing/2014/main" id="{92A2AB3E-490B-3249-AD0A-AA43DC60FC09}"/>
              </a:ext>
            </a:extLst>
          </p:cNvPr>
          <p:cNvSpPr/>
          <p:nvPr/>
        </p:nvSpPr>
        <p:spPr>
          <a:xfrm>
            <a:off x="635641" y="3581309"/>
            <a:ext cx="3910527" cy="584775"/>
          </a:xfrm>
          <a:prstGeom prst="rect">
            <a:avLst/>
          </a:prstGeom>
        </p:spPr>
        <p:txBody>
          <a:bodyPr wrap="square" lIns="91440" tIns="45720" rIns="91440" bIns="45720" anchor="t">
            <a:spAutoFit/>
          </a:bodyPr>
          <a:lstStyle/>
          <a:p>
            <a:r>
              <a:rPr lang="de-DE" sz="3200" b="1">
                <a:solidFill>
                  <a:schemeClr val="accent1"/>
                </a:solidFill>
                <a:latin typeface="Arial"/>
                <a:cs typeface="Arial"/>
              </a:rPr>
              <a:t>Übung #2</a:t>
            </a:r>
          </a:p>
        </p:txBody>
      </p:sp>
      <p:sp>
        <p:nvSpPr>
          <p:cNvPr id="23" name="Rectangle 22">
            <a:extLst>
              <a:ext uri="{FF2B5EF4-FFF2-40B4-BE49-F238E27FC236}">
                <a16:creationId xmlns:a16="http://schemas.microsoft.com/office/drawing/2014/main" id="{9CAB5EE0-4290-F545-A72F-3A32DD27E78C}"/>
              </a:ext>
            </a:extLst>
          </p:cNvPr>
          <p:cNvSpPr/>
          <p:nvPr/>
        </p:nvSpPr>
        <p:spPr>
          <a:xfrm>
            <a:off x="635641" y="4081379"/>
            <a:ext cx="4311100" cy="646331"/>
          </a:xfrm>
          <a:prstGeom prst="rect">
            <a:avLst/>
          </a:prstGeom>
        </p:spPr>
        <p:txBody>
          <a:bodyPr wrap="square">
            <a:spAutoFit/>
          </a:bodyPr>
          <a:lstStyle/>
          <a:p>
            <a:r>
              <a:rPr lang="de-DE">
                <a:solidFill>
                  <a:schemeClr val="accent3"/>
                </a:solidFill>
              </a:rPr>
              <a:t>Workshop zum Aufbau von Körpervertrauen und Selbstbewusstsein</a:t>
            </a:r>
          </a:p>
        </p:txBody>
      </p:sp>
      <p:grpSp>
        <p:nvGrpSpPr>
          <p:cNvPr id="3" name="Group 2">
            <a:extLst>
              <a:ext uri="{FF2B5EF4-FFF2-40B4-BE49-F238E27FC236}">
                <a16:creationId xmlns:a16="http://schemas.microsoft.com/office/drawing/2014/main" id="{6E5F0EE9-F691-5D42-98F3-C30BE7E1FBD7}"/>
              </a:ext>
            </a:extLst>
          </p:cNvPr>
          <p:cNvGrpSpPr/>
          <p:nvPr/>
        </p:nvGrpSpPr>
        <p:grpSpPr>
          <a:xfrm>
            <a:off x="772183" y="408738"/>
            <a:ext cx="3656942" cy="664863"/>
            <a:chOff x="772183" y="408738"/>
            <a:chExt cx="3656942" cy="664863"/>
          </a:xfrm>
        </p:grpSpPr>
        <p:pic>
          <p:nvPicPr>
            <p:cNvPr id="20" name="Picture 19">
              <a:extLst>
                <a:ext uri="{FF2B5EF4-FFF2-40B4-BE49-F238E27FC236}">
                  <a16:creationId xmlns:a16="http://schemas.microsoft.com/office/drawing/2014/main" id="{5CFCCA62-D2B6-7A4C-8E7F-A361772F345D}"/>
                </a:ext>
              </a:extLst>
            </p:cNvPr>
            <p:cNvPicPr>
              <a:picLocks noChangeAspect="1"/>
            </p:cNvPicPr>
            <p:nvPr/>
          </p:nvPicPr>
          <p:blipFill>
            <a:blip r:embed="rId4"/>
            <a:stretch>
              <a:fillRect/>
            </a:stretch>
          </p:blipFill>
          <p:spPr>
            <a:xfrm>
              <a:off x="1894088" y="596274"/>
              <a:ext cx="1241961" cy="289791"/>
            </a:xfrm>
            <a:prstGeom prst="rect">
              <a:avLst/>
            </a:prstGeom>
          </p:spPr>
        </p:pic>
        <p:pic>
          <p:nvPicPr>
            <p:cNvPr id="21" name="Picture 20">
              <a:extLst>
                <a:ext uri="{FF2B5EF4-FFF2-40B4-BE49-F238E27FC236}">
                  <a16:creationId xmlns:a16="http://schemas.microsoft.com/office/drawing/2014/main" id="{2D910CEB-9FF0-EA48-A49D-5BA111ED68F7}"/>
                </a:ext>
              </a:extLst>
            </p:cNvPr>
            <p:cNvPicPr>
              <a:picLocks noChangeAspect="1"/>
            </p:cNvPicPr>
            <p:nvPr/>
          </p:nvPicPr>
          <p:blipFill>
            <a:blip r:embed="rId5"/>
            <a:stretch>
              <a:fillRect/>
            </a:stretch>
          </p:blipFill>
          <p:spPr>
            <a:xfrm>
              <a:off x="772183" y="408738"/>
              <a:ext cx="974367" cy="664863"/>
            </a:xfrm>
            <a:prstGeom prst="rect">
              <a:avLst/>
            </a:prstGeom>
          </p:spPr>
        </p:pic>
        <p:pic>
          <p:nvPicPr>
            <p:cNvPr id="25" name="Picture 24">
              <a:extLst>
                <a:ext uri="{FF2B5EF4-FFF2-40B4-BE49-F238E27FC236}">
                  <a16:creationId xmlns:a16="http://schemas.microsoft.com/office/drawing/2014/main" id="{5CDAD11C-E319-0D4C-9CF9-79BEC9C6EB5B}"/>
                </a:ext>
              </a:extLst>
            </p:cNvPr>
            <p:cNvPicPr>
              <a:picLocks noChangeAspect="1"/>
            </p:cNvPicPr>
            <p:nvPr/>
          </p:nvPicPr>
          <p:blipFill>
            <a:blip r:embed="rId6"/>
            <a:stretch>
              <a:fillRect/>
            </a:stretch>
          </p:blipFill>
          <p:spPr>
            <a:xfrm>
              <a:off x="3262401" y="436677"/>
              <a:ext cx="1166724" cy="556199"/>
            </a:xfrm>
            <a:prstGeom prst="rect">
              <a:avLst/>
            </a:prstGeom>
          </p:spPr>
        </p:pic>
      </p:grpSp>
      <p:pic>
        <p:nvPicPr>
          <p:cNvPr id="26" name="Picture 25">
            <a:extLst>
              <a:ext uri="{FF2B5EF4-FFF2-40B4-BE49-F238E27FC236}">
                <a16:creationId xmlns:a16="http://schemas.microsoft.com/office/drawing/2014/main" id="{CB3ABF02-F936-C546-BF0A-D38A9E3F7BB2}"/>
              </a:ext>
            </a:extLst>
          </p:cNvPr>
          <p:cNvPicPr>
            <a:picLocks noChangeAspect="1"/>
          </p:cNvPicPr>
          <p:nvPr/>
        </p:nvPicPr>
        <p:blipFill>
          <a:blip r:embed="rId7"/>
          <a:srcRect/>
          <a:stretch/>
        </p:blipFill>
        <p:spPr>
          <a:xfrm flipH="1">
            <a:off x="4946741" y="2998687"/>
            <a:ext cx="2841650" cy="3450575"/>
          </a:xfrm>
          <a:prstGeom prst="rect">
            <a:avLst/>
          </a:prstGeom>
        </p:spPr>
      </p:pic>
      <p:pic>
        <p:nvPicPr>
          <p:cNvPr id="29" name="Picture 28">
            <a:extLst>
              <a:ext uri="{FF2B5EF4-FFF2-40B4-BE49-F238E27FC236}">
                <a16:creationId xmlns:a16="http://schemas.microsoft.com/office/drawing/2014/main" id="{E41FE5A9-24B0-3A47-9710-7E03761C1354}"/>
              </a:ext>
            </a:extLst>
          </p:cNvPr>
          <p:cNvPicPr>
            <a:picLocks noChangeAspect="1"/>
          </p:cNvPicPr>
          <p:nvPr/>
        </p:nvPicPr>
        <p:blipFill>
          <a:blip r:embed="rId8"/>
          <a:srcRect/>
          <a:stretch/>
        </p:blipFill>
        <p:spPr>
          <a:xfrm>
            <a:off x="6327863" y="590441"/>
            <a:ext cx="2098314" cy="2098314"/>
          </a:xfrm>
          <a:prstGeom prst="rect">
            <a:avLst/>
          </a:prstGeom>
        </p:spPr>
      </p:pic>
      <p:pic>
        <p:nvPicPr>
          <p:cNvPr id="15" name="Picture 14">
            <a:extLst>
              <a:ext uri="{FF2B5EF4-FFF2-40B4-BE49-F238E27FC236}">
                <a16:creationId xmlns:a16="http://schemas.microsoft.com/office/drawing/2014/main" id="{2100B298-522C-8A4E-9FDB-6FB340AD442E}"/>
              </a:ext>
            </a:extLst>
          </p:cNvPr>
          <p:cNvPicPr>
            <a:picLocks noChangeAspect="1"/>
          </p:cNvPicPr>
          <p:nvPr/>
        </p:nvPicPr>
        <p:blipFill>
          <a:blip r:embed="rId9"/>
          <a:stretch>
            <a:fillRect/>
          </a:stretch>
        </p:blipFill>
        <p:spPr>
          <a:xfrm>
            <a:off x="717823" y="1278841"/>
            <a:ext cx="3145973" cy="2255604"/>
          </a:xfrm>
          <a:prstGeom prst="rect">
            <a:avLst/>
          </a:prstGeom>
        </p:spPr>
      </p:pic>
    </p:spTree>
    <p:extLst>
      <p:ext uri="{BB962C8B-B14F-4D97-AF65-F5344CB8AC3E}">
        <p14:creationId xmlns:p14="http://schemas.microsoft.com/office/powerpoint/2010/main" val="3555013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D30F3-E47F-0246-87E8-C739592F8EC7}"/>
              </a:ext>
            </a:extLst>
          </p:cNvPr>
          <p:cNvSpPr>
            <a:spLocks noGrp="1"/>
          </p:cNvSpPr>
          <p:nvPr>
            <p:ph type="title"/>
          </p:nvPr>
        </p:nvSpPr>
        <p:spPr>
          <a:xfrm>
            <a:off x="457199" y="336551"/>
            <a:ext cx="6249863" cy="1189690"/>
          </a:xfrm>
        </p:spPr>
        <p:txBody>
          <a:bodyPr/>
          <a:lstStyle/>
          <a:p>
            <a:r>
              <a:rPr lang="de-DE"/>
              <a:t>Mobbing und Hänseleien aufgrund des Gewichts</a:t>
            </a:r>
          </a:p>
        </p:txBody>
      </p:sp>
      <p:sp>
        <p:nvSpPr>
          <p:cNvPr id="3" name="Content Placeholder 2">
            <a:extLst>
              <a:ext uri="{FF2B5EF4-FFF2-40B4-BE49-F238E27FC236}">
                <a16:creationId xmlns:a16="http://schemas.microsoft.com/office/drawing/2014/main" id="{7BA24596-F803-1445-ABDA-BAF10106DACB}"/>
              </a:ext>
            </a:extLst>
          </p:cNvPr>
          <p:cNvSpPr>
            <a:spLocks noGrp="1"/>
          </p:cNvSpPr>
          <p:nvPr>
            <p:ph idx="1"/>
          </p:nvPr>
        </p:nvSpPr>
        <p:spPr>
          <a:xfrm>
            <a:off x="457200" y="1582710"/>
            <a:ext cx="5733564" cy="3919694"/>
          </a:xfrm>
        </p:spPr>
        <p:txBody>
          <a:bodyPr vert="horz" lIns="91440" tIns="45720" rIns="91440" bIns="45720" rtlCol="0" anchor="t">
            <a:normAutofit fontScale="85000" lnSpcReduction="20000"/>
          </a:bodyPr>
          <a:lstStyle/>
          <a:p>
            <a:pPr>
              <a:spcAft>
                <a:spcPts val="1200"/>
              </a:spcAft>
            </a:pPr>
            <a:r>
              <a:rPr lang="de-DE" sz="2800" dirty="0">
                <a:latin typeface="Arial"/>
                <a:cs typeface="Arial"/>
              </a:rPr>
              <a:t>Wenn eine Person eine andere Person wegen ihres Aussehens oder Gewichts ärgert oder verletzt. Vereinzelt oder immer wieder.</a:t>
            </a:r>
            <a:endParaRPr lang="de-DE" sz="2600" dirty="0">
              <a:latin typeface="Arial"/>
              <a:cs typeface="Arial"/>
            </a:endParaRPr>
          </a:p>
          <a:p>
            <a:pPr>
              <a:spcBef>
                <a:spcPts val="500"/>
              </a:spcBef>
            </a:pPr>
            <a:r>
              <a:rPr lang="de-DE" sz="2800" b="1" dirty="0">
                <a:solidFill>
                  <a:srgbClr val="E77A22"/>
                </a:solidFill>
              </a:rPr>
              <a:t>Die Opfer sind eher dazu geneigt:</a:t>
            </a:r>
          </a:p>
          <a:p>
            <a:pPr lvl="1"/>
            <a:r>
              <a:rPr lang="de-DE" sz="2600" dirty="0">
                <a:solidFill>
                  <a:srgbClr val="E77A22"/>
                </a:solidFill>
              </a:rPr>
              <a:t>sich oft traurig und sich ständig beobachtet zu fühlen,</a:t>
            </a:r>
          </a:p>
          <a:p>
            <a:pPr lvl="1"/>
            <a:r>
              <a:rPr lang="de-DE" sz="2600" dirty="0">
                <a:solidFill>
                  <a:srgbClr val="E77A22"/>
                </a:solidFill>
              </a:rPr>
              <a:t>ihr Aussehen nicht zu mögen,</a:t>
            </a:r>
          </a:p>
          <a:p>
            <a:pPr lvl="1"/>
            <a:r>
              <a:rPr lang="de-DE" sz="2600" dirty="0">
                <a:solidFill>
                  <a:srgbClr val="E77A22"/>
                </a:solidFill>
              </a:rPr>
              <a:t>ein geringes Selbstwertgefühl zu haben, </a:t>
            </a:r>
          </a:p>
          <a:p>
            <a:pPr lvl="1"/>
            <a:r>
              <a:rPr lang="de-DE" sz="2600" dirty="0">
                <a:solidFill>
                  <a:srgbClr val="E77A22"/>
                </a:solidFill>
                <a:latin typeface="Arial"/>
                <a:cs typeface="Arial"/>
              </a:rPr>
              <a:t>ihr Äußeres zu verstecken.</a:t>
            </a:r>
          </a:p>
        </p:txBody>
      </p:sp>
      <p:pic>
        <p:nvPicPr>
          <p:cNvPr id="9" name="Picture 8">
            <a:extLst>
              <a:ext uri="{FF2B5EF4-FFF2-40B4-BE49-F238E27FC236}">
                <a16:creationId xmlns:a16="http://schemas.microsoft.com/office/drawing/2014/main" id="{D8C4B632-0441-964C-BD89-C42A4AC6A48C}"/>
              </a:ext>
            </a:extLst>
          </p:cNvPr>
          <p:cNvPicPr>
            <a:picLocks noChangeAspect="1"/>
          </p:cNvPicPr>
          <p:nvPr/>
        </p:nvPicPr>
        <p:blipFill>
          <a:blip r:embed="rId3"/>
          <a:srcRect/>
          <a:stretch/>
        </p:blipFill>
        <p:spPr>
          <a:xfrm flipH="1">
            <a:off x="6190764" y="1593171"/>
            <a:ext cx="2412941" cy="2804786"/>
          </a:xfrm>
          <a:prstGeom prst="rect">
            <a:avLst/>
          </a:prstGeom>
        </p:spPr>
      </p:pic>
      <p:sp>
        <p:nvSpPr>
          <p:cNvPr id="6" name="TextBox 5">
            <a:extLst>
              <a:ext uri="{FF2B5EF4-FFF2-40B4-BE49-F238E27FC236}">
                <a16:creationId xmlns:a16="http://schemas.microsoft.com/office/drawing/2014/main" id="{560B88A3-29A9-9649-9D18-316796D44226}"/>
              </a:ext>
            </a:extLst>
          </p:cNvPr>
          <p:cNvSpPr txBox="1"/>
          <p:nvPr/>
        </p:nvSpPr>
        <p:spPr>
          <a:xfrm>
            <a:off x="6707062" y="393020"/>
            <a:ext cx="1125911" cy="400110"/>
          </a:xfrm>
          <a:prstGeom prst="rect">
            <a:avLst/>
          </a:prstGeom>
          <a:solidFill>
            <a:schemeClr val="accent6">
              <a:lumMod val="20000"/>
              <a:lumOff val="80000"/>
            </a:schemeClr>
          </a:solidFill>
          <a:ln>
            <a:noFill/>
          </a:ln>
        </p:spPr>
        <p:txBody>
          <a:bodyPr wrap="square" lIns="91440" tIns="91440" rIns="91440" bIns="91440" rtlCol="0">
            <a:spAutoFit/>
          </a:bodyPr>
          <a:lstStyle/>
          <a:p>
            <a:pPr algn="ctr"/>
            <a:r>
              <a:rPr lang="en-US" sz="1400" b="1" i="0" err="1">
                <a:solidFill>
                  <a:schemeClr val="accent1"/>
                </a:solidFill>
                <a:latin typeface="Arial" panose="020B0604020202020204" pitchFamily="34" charset="0"/>
                <a:cs typeface="Arial" panose="020B0604020202020204" pitchFamily="34" charset="0"/>
              </a:rPr>
              <a:t>Lektion</a:t>
            </a:r>
            <a:r>
              <a:rPr lang="en-US" sz="1400" b="1" i="0">
                <a:solidFill>
                  <a:schemeClr val="accent1"/>
                </a:solidFill>
                <a:latin typeface="Arial" panose="020B0604020202020204" pitchFamily="34" charset="0"/>
                <a:cs typeface="Arial" panose="020B0604020202020204" pitchFamily="34" charset="0"/>
              </a:rPr>
              <a:t> 2</a:t>
            </a:r>
          </a:p>
        </p:txBody>
      </p:sp>
    </p:spTree>
    <p:extLst>
      <p:ext uri="{BB962C8B-B14F-4D97-AF65-F5344CB8AC3E}">
        <p14:creationId xmlns:p14="http://schemas.microsoft.com/office/powerpoint/2010/main" val="142967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3500"/>
                            </p:stCondLst>
                            <p:childTnLst>
                              <p:par>
                                <p:cTn id="25" presetID="10" presetClass="entr" presetSubtype="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08355-3A7A-DC48-96A7-7BB975BCA2FB}"/>
              </a:ext>
            </a:extLst>
          </p:cNvPr>
          <p:cNvSpPr>
            <a:spLocks noGrp="1"/>
          </p:cNvSpPr>
          <p:nvPr>
            <p:ph type="title"/>
          </p:nvPr>
        </p:nvSpPr>
        <p:spPr>
          <a:xfrm>
            <a:off x="358388" y="365126"/>
            <a:ext cx="7713121" cy="678483"/>
          </a:xfrm>
        </p:spPr>
        <p:txBody>
          <a:bodyPr>
            <a:noAutofit/>
          </a:bodyPr>
          <a:lstStyle/>
          <a:p>
            <a:r>
              <a:rPr lang="de-DE" sz="2800" dirty="0">
                <a:latin typeface="Arial"/>
                <a:cs typeface="Arial"/>
              </a:rPr>
              <a:t>Die Antimobbingregeln der Schule</a:t>
            </a:r>
          </a:p>
        </p:txBody>
      </p:sp>
      <p:graphicFrame>
        <p:nvGraphicFramePr>
          <p:cNvPr id="4" name="Content Placeholder 3">
            <a:extLst>
              <a:ext uri="{FF2B5EF4-FFF2-40B4-BE49-F238E27FC236}">
                <a16:creationId xmlns:a16="http://schemas.microsoft.com/office/drawing/2014/main" id="{2054AA2C-7B24-AC4B-A7D5-B462514461DC}"/>
              </a:ext>
            </a:extLst>
          </p:cNvPr>
          <p:cNvGraphicFramePr>
            <a:graphicFrameLocks noGrp="1"/>
          </p:cNvGraphicFramePr>
          <p:nvPr>
            <p:ph idx="1"/>
            <p:extLst>
              <p:ext uri="{D42A27DB-BD31-4B8C-83A1-F6EECF244321}">
                <p14:modId xmlns:p14="http://schemas.microsoft.com/office/powerpoint/2010/main" val="131582563"/>
              </p:ext>
            </p:extLst>
          </p:nvPr>
        </p:nvGraphicFramePr>
        <p:xfrm>
          <a:off x="457200" y="1252536"/>
          <a:ext cx="8213465" cy="4375512"/>
        </p:xfrm>
        <a:graphic>
          <a:graphicData uri="http://schemas.openxmlformats.org/drawingml/2006/table">
            <a:tbl>
              <a:tblPr firstRow="1" bandRow="1">
                <a:tableStyleId>{912C8C85-51F0-491E-9774-3900AFEF0FD7}</a:tableStyleId>
              </a:tblPr>
              <a:tblGrid>
                <a:gridCol w="2567589">
                  <a:extLst>
                    <a:ext uri="{9D8B030D-6E8A-4147-A177-3AD203B41FA5}">
                      <a16:colId xmlns:a16="http://schemas.microsoft.com/office/drawing/2014/main" val="804627147"/>
                    </a:ext>
                  </a:extLst>
                </a:gridCol>
                <a:gridCol w="2822938">
                  <a:extLst>
                    <a:ext uri="{9D8B030D-6E8A-4147-A177-3AD203B41FA5}">
                      <a16:colId xmlns:a16="http://schemas.microsoft.com/office/drawing/2014/main" val="1278608721"/>
                    </a:ext>
                  </a:extLst>
                </a:gridCol>
                <a:gridCol w="2822938">
                  <a:extLst>
                    <a:ext uri="{9D8B030D-6E8A-4147-A177-3AD203B41FA5}">
                      <a16:colId xmlns:a16="http://schemas.microsoft.com/office/drawing/2014/main" val="2576064920"/>
                    </a:ext>
                  </a:extLst>
                </a:gridCol>
              </a:tblGrid>
              <a:tr h="537655">
                <a:tc>
                  <a:txBody>
                    <a:bodyPr/>
                    <a:lstStyle/>
                    <a:p>
                      <a:pPr marL="0" marR="0" algn="ctr">
                        <a:lnSpc>
                          <a:spcPct val="115000"/>
                        </a:lnSpc>
                        <a:spcBef>
                          <a:spcPts val="0"/>
                        </a:spcBef>
                        <a:spcAft>
                          <a:spcPts val="0"/>
                        </a:spcAft>
                      </a:pPr>
                      <a:r>
                        <a:rPr lang="de-DE" sz="2400" b="1" noProof="0">
                          <a:solidFill>
                            <a:schemeClr val="bg1"/>
                          </a:solidFill>
                          <a:effectLst/>
                          <a:latin typeface="Arial" panose="020B0604020202020204" pitchFamily="34" charset="0"/>
                          <a:ea typeface="Arial" panose="020B0604020202020204" pitchFamily="34" charset="0"/>
                          <a:cs typeface="Arial" panose="020B0604020202020204" pitchFamily="34" charset="0"/>
                        </a:rPr>
                        <a:t>PLUS</a:t>
                      </a:r>
                    </a:p>
                  </a:txBody>
                  <a:tcPr marL="161145" marR="55953" marT="80572" marB="80572" anchor="ctr">
                    <a:lnR w="12700" cap="flat" cmpd="sng" algn="ctr">
                      <a:solidFill>
                        <a:schemeClr val="bg1"/>
                      </a:solidFill>
                      <a:prstDash val="solid"/>
                      <a:round/>
                      <a:headEnd type="none" w="med" len="med"/>
                      <a:tailEnd type="none" w="med" len="med"/>
                    </a:lnR>
                  </a:tcPr>
                </a:tc>
                <a:tc>
                  <a:txBody>
                    <a:bodyPr/>
                    <a:lstStyle/>
                    <a:p>
                      <a:pPr marL="0" marR="0" algn="ctr">
                        <a:lnSpc>
                          <a:spcPct val="115000"/>
                        </a:lnSpc>
                        <a:spcBef>
                          <a:spcPts val="0"/>
                        </a:spcBef>
                        <a:spcAft>
                          <a:spcPts val="600"/>
                        </a:spcAft>
                      </a:pPr>
                      <a:r>
                        <a:rPr lang="de-DE" sz="2400" b="1" noProof="0">
                          <a:solidFill>
                            <a:schemeClr val="bg1"/>
                          </a:solidFill>
                          <a:effectLst/>
                          <a:latin typeface="Arial" panose="020B0604020202020204" pitchFamily="34" charset="0"/>
                          <a:cs typeface="Arial" panose="020B0604020202020204" pitchFamily="34" charset="0"/>
                        </a:rPr>
                        <a:t>MINUS</a:t>
                      </a:r>
                    </a:p>
                  </a:txBody>
                  <a:tcPr marL="161145" marR="55953" marT="80572" marB="80572"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marR="0" algn="ctr">
                        <a:lnSpc>
                          <a:spcPct val="115000"/>
                        </a:lnSpc>
                        <a:spcBef>
                          <a:spcPts val="0"/>
                        </a:spcBef>
                        <a:spcAft>
                          <a:spcPts val="600"/>
                        </a:spcAft>
                      </a:pPr>
                      <a:r>
                        <a:rPr lang="de-DE" sz="2400" noProof="0">
                          <a:effectLst/>
                          <a:latin typeface="Arial" panose="020B0604020202020204" pitchFamily="34" charset="0"/>
                          <a:cs typeface="Arial" panose="020B0604020202020204" pitchFamily="34" charset="0"/>
                        </a:rPr>
                        <a:t>INTERESSANT</a:t>
                      </a:r>
                      <a:endParaRPr lang="de-DE" sz="2400" b="1" noProof="0">
                        <a:solidFill>
                          <a:schemeClr val="bg1"/>
                        </a:solidFill>
                        <a:effectLst/>
                        <a:latin typeface="Arial" panose="020B0604020202020204" pitchFamily="34" charset="0"/>
                        <a:ea typeface="Arial" panose="020B0604020202020204" pitchFamily="34" charset="0"/>
                        <a:cs typeface="Arial" panose="020B0604020202020204" pitchFamily="34" charset="0"/>
                      </a:endParaRPr>
                    </a:p>
                  </a:txBody>
                  <a:tcPr marL="161145" marR="55953" marT="80572" marB="80572" anchor="ct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190648114"/>
                  </a:ext>
                </a:extLst>
              </a:tr>
              <a:tr h="980380">
                <a:tc>
                  <a:txBody>
                    <a:bodyPr/>
                    <a:lstStyle/>
                    <a:p>
                      <a:pPr marL="0" marR="0">
                        <a:lnSpc>
                          <a:spcPct val="115000"/>
                        </a:lnSpc>
                        <a:spcBef>
                          <a:spcPts val="0"/>
                        </a:spcBef>
                        <a:spcAft>
                          <a:spcPts val="0"/>
                        </a:spcAft>
                      </a:pPr>
                      <a:r>
                        <a:rPr lang="de-DE" sz="2000" noProof="0">
                          <a:solidFill>
                            <a:schemeClr val="accent1"/>
                          </a:solidFill>
                          <a:effectLst/>
                          <a:latin typeface="Arial" panose="020B0604020202020204" pitchFamily="34" charset="0"/>
                          <a:cs typeface="Arial" panose="020B0604020202020204" pitchFamily="34" charset="0"/>
                        </a:rPr>
                        <a:t>Was gefällt dir daran?</a:t>
                      </a:r>
                      <a:endParaRPr lang="de-DE" sz="2000" b="1" noProof="0">
                        <a:solidFill>
                          <a:schemeClr val="accent1"/>
                        </a:solidFill>
                        <a:effectLst/>
                        <a:latin typeface="Arial" panose="020B0604020202020204" pitchFamily="34" charset="0"/>
                        <a:ea typeface="Arial" panose="020B0604020202020204" pitchFamily="34" charset="0"/>
                        <a:cs typeface="Arial" panose="020B0604020202020204" pitchFamily="34" charset="0"/>
                      </a:endParaRPr>
                    </a:p>
                  </a:txBody>
                  <a:tcPr marL="161145" marR="55953" marT="80572" marB="80572">
                    <a:lnR w="6350" cap="flat" cmpd="sng" algn="ctr">
                      <a:solidFill>
                        <a:schemeClr val="accent6"/>
                      </a:solidFill>
                      <a:prstDash val="solid"/>
                      <a:round/>
                      <a:headEnd type="none" w="med" len="med"/>
                      <a:tailEnd type="none" w="med" len="med"/>
                    </a:lnR>
                    <a:solidFill>
                      <a:schemeClr val="accent6">
                        <a:lumMod val="20000"/>
                        <a:lumOff val="80000"/>
                      </a:schemeClr>
                    </a:solidFill>
                  </a:tcPr>
                </a:tc>
                <a:tc>
                  <a:txBody>
                    <a:bodyPr/>
                    <a:lstStyle/>
                    <a:p>
                      <a:pPr marL="0" marR="0">
                        <a:lnSpc>
                          <a:spcPct val="115000"/>
                        </a:lnSpc>
                        <a:spcBef>
                          <a:spcPts val="0"/>
                        </a:spcBef>
                        <a:spcAft>
                          <a:spcPts val="600"/>
                        </a:spcAft>
                      </a:pPr>
                      <a:r>
                        <a:rPr lang="de-DE" sz="2000" noProof="0">
                          <a:solidFill>
                            <a:schemeClr val="accent1"/>
                          </a:solidFill>
                          <a:effectLst/>
                          <a:latin typeface="Arial" panose="020B0604020202020204" pitchFamily="34" charset="0"/>
                          <a:cs typeface="Arial" panose="020B0604020202020204" pitchFamily="34" charset="0"/>
                        </a:rPr>
                        <a:t>Wie könnte sie verbessert werden?</a:t>
                      </a:r>
                      <a:endParaRPr lang="de-DE" sz="2000" b="1" noProof="0">
                        <a:solidFill>
                          <a:schemeClr val="accent1"/>
                        </a:solidFill>
                        <a:effectLst/>
                        <a:latin typeface="Arial" panose="020B0604020202020204" pitchFamily="34" charset="0"/>
                        <a:cs typeface="Arial" panose="020B0604020202020204" pitchFamily="34" charset="0"/>
                      </a:endParaRPr>
                    </a:p>
                  </a:txBody>
                  <a:tcPr marL="161145" marR="55953" marT="80572" marB="80572">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solidFill>
                      <a:schemeClr val="accent6">
                        <a:lumMod val="20000"/>
                        <a:lumOff val="80000"/>
                      </a:schemeClr>
                    </a:solidFill>
                  </a:tcPr>
                </a:tc>
                <a:tc>
                  <a:txBody>
                    <a:bodyPr/>
                    <a:lstStyle/>
                    <a:p>
                      <a:pPr marL="0" marR="0">
                        <a:lnSpc>
                          <a:spcPct val="115000"/>
                        </a:lnSpc>
                        <a:spcBef>
                          <a:spcPts val="0"/>
                        </a:spcBef>
                        <a:spcAft>
                          <a:spcPts val="600"/>
                        </a:spcAft>
                      </a:pPr>
                      <a:r>
                        <a:rPr lang="de-DE" sz="2000" noProof="0">
                          <a:solidFill>
                            <a:schemeClr val="accent1"/>
                          </a:solidFill>
                          <a:effectLst/>
                          <a:latin typeface="Arial" panose="020B0604020202020204" pitchFamily="34" charset="0"/>
                          <a:cs typeface="Arial" panose="020B0604020202020204" pitchFamily="34" charset="0"/>
                        </a:rPr>
                        <a:t>Welche Dinge findest du daran interessant?</a:t>
                      </a:r>
                      <a:endParaRPr lang="de-DE" sz="2000" b="1" noProof="0">
                        <a:solidFill>
                          <a:schemeClr val="accent1"/>
                        </a:solidFill>
                        <a:effectLst/>
                        <a:latin typeface="Arial" panose="020B0604020202020204" pitchFamily="34" charset="0"/>
                        <a:ea typeface="Arial" panose="020B0604020202020204" pitchFamily="34" charset="0"/>
                        <a:cs typeface="Arial" panose="020B0604020202020204" pitchFamily="34" charset="0"/>
                      </a:endParaRPr>
                    </a:p>
                  </a:txBody>
                  <a:tcPr marL="161145" marR="55953" marT="80572" marB="80572">
                    <a:lnL w="6350" cap="flat" cmpd="sng" algn="ctr">
                      <a:solidFill>
                        <a:schemeClr val="accent6"/>
                      </a:solidFill>
                      <a:prstDash val="solid"/>
                      <a:round/>
                      <a:headEnd type="none" w="med" len="med"/>
                      <a:tailEnd type="none" w="med" len="med"/>
                    </a:lnL>
                    <a:solidFill>
                      <a:schemeClr val="accent6">
                        <a:lumMod val="20000"/>
                        <a:lumOff val="80000"/>
                      </a:schemeClr>
                    </a:solidFill>
                  </a:tcPr>
                </a:tc>
                <a:extLst>
                  <a:ext uri="{0D108BD9-81ED-4DB2-BD59-A6C34878D82A}">
                    <a16:rowId xmlns:a16="http://schemas.microsoft.com/office/drawing/2014/main" val="121172274"/>
                  </a:ext>
                </a:extLst>
              </a:tr>
              <a:tr h="674049">
                <a:tc>
                  <a:txBody>
                    <a:bodyPr/>
                    <a:lstStyle/>
                    <a:p>
                      <a:pPr marL="0" marR="0">
                        <a:lnSpc>
                          <a:spcPct val="115000"/>
                        </a:lnSpc>
                        <a:spcBef>
                          <a:spcPts val="0"/>
                        </a:spcBef>
                        <a:spcAft>
                          <a:spcPts val="0"/>
                        </a:spcAft>
                      </a:pPr>
                      <a:r>
                        <a:rPr lang="de-DE" sz="1400" i="1" noProof="0" dirty="0">
                          <a:solidFill>
                            <a:schemeClr val="tx1">
                              <a:lumMod val="50000"/>
                              <a:lumOff val="50000"/>
                            </a:schemeClr>
                          </a:solidFill>
                          <a:effectLst/>
                          <a:latin typeface="Arial" panose="020B0604020202020204" pitchFamily="34" charset="0"/>
                          <a:cs typeface="Arial" panose="020B0604020202020204" pitchFamily="34" charset="0"/>
                        </a:rPr>
                        <a:t>Beispiel: Du hilfst jemandem, wenn du ihn meldest.</a:t>
                      </a:r>
                      <a:endParaRPr lang="de-DE" sz="1400" i="1" noProof="0" dirty="0">
                        <a:solidFill>
                          <a:schemeClr val="tx1">
                            <a:lumMod val="50000"/>
                            <a:lumOff val="50000"/>
                          </a:schemeClr>
                        </a:solidFill>
                        <a:effectLst/>
                        <a:latin typeface="Arial" panose="020B0604020202020204" pitchFamily="34" charset="0"/>
                        <a:ea typeface="Arial" panose="020B0604020202020204" pitchFamily="34" charset="0"/>
                        <a:cs typeface="Arial" panose="020B0604020202020204" pitchFamily="34" charset="0"/>
                      </a:endParaRPr>
                    </a:p>
                  </a:txBody>
                  <a:tcPr marL="161145" marR="55953" marT="80572" marB="80572">
                    <a:lnR w="6350" cap="flat" cmpd="sng" algn="ctr">
                      <a:solidFill>
                        <a:schemeClr val="accent6"/>
                      </a:solidFill>
                      <a:prstDash val="solid"/>
                      <a:round/>
                      <a:headEnd type="none" w="med" len="med"/>
                      <a:tailEnd type="none" w="med" len="med"/>
                    </a:lnR>
                  </a:tcPr>
                </a:tc>
                <a:tc>
                  <a:txBody>
                    <a:bodyPr/>
                    <a:lstStyle/>
                    <a:p>
                      <a:pPr marL="0" marR="0">
                        <a:lnSpc>
                          <a:spcPct val="115000"/>
                        </a:lnSpc>
                        <a:spcBef>
                          <a:spcPts val="0"/>
                        </a:spcBef>
                        <a:spcAft>
                          <a:spcPts val="0"/>
                        </a:spcAft>
                      </a:pPr>
                      <a:r>
                        <a:rPr lang="de-DE" sz="1400" i="1" noProof="0" dirty="0">
                          <a:solidFill>
                            <a:schemeClr val="tx1">
                              <a:lumMod val="50000"/>
                              <a:lumOff val="50000"/>
                            </a:schemeClr>
                          </a:solidFill>
                          <a:effectLst/>
                          <a:latin typeface="Arial" panose="020B0604020202020204" pitchFamily="34" charset="0"/>
                          <a:cs typeface="Arial" panose="020B0604020202020204" pitchFamily="34" charset="0"/>
                        </a:rPr>
                        <a:t>Beispiel: weitere Beispiele für Mobbing.</a:t>
                      </a:r>
                      <a:endParaRPr lang="de-DE" sz="1400" i="1" noProof="0" dirty="0">
                        <a:solidFill>
                          <a:schemeClr val="tx1">
                            <a:lumMod val="50000"/>
                            <a:lumOff val="50000"/>
                          </a:schemeClr>
                        </a:solidFill>
                        <a:effectLst/>
                        <a:latin typeface="Arial" panose="020B0604020202020204" pitchFamily="34" charset="0"/>
                        <a:ea typeface="Arial" panose="020B0604020202020204" pitchFamily="34" charset="0"/>
                        <a:cs typeface="Arial" panose="020B0604020202020204" pitchFamily="34" charset="0"/>
                      </a:endParaRPr>
                    </a:p>
                  </a:txBody>
                  <a:tcPr marL="161145" marR="55953" marT="80572" marB="80572">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tcPr>
                </a:tc>
                <a:tc>
                  <a:txBody>
                    <a:bodyPr/>
                    <a:lstStyle/>
                    <a:p>
                      <a:pPr marL="0" marR="0">
                        <a:lnSpc>
                          <a:spcPct val="115000"/>
                        </a:lnSpc>
                        <a:spcBef>
                          <a:spcPts val="0"/>
                        </a:spcBef>
                        <a:spcAft>
                          <a:spcPts val="0"/>
                        </a:spcAft>
                      </a:pPr>
                      <a:r>
                        <a:rPr lang="de-DE" sz="1400" i="1" noProof="0">
                          <a:solidFill>
                            <a:schemeClr val="tx1">
                              <a:lumMod val="50000"/>
                              <a:lumOff val="50000"/>
                            </a:schemeClr>
                          </a:solidFill>
                          <a:effectLst/>
                          <a:latin typeface="Arial" panose="020B0604020202020204" pitchFamily="34" charset="0"/>
                          <a:cs typeface="Arial" panose="020B0604020202020204" pitchFamily="34" charset="0"/>
                        </a:rPr>
                        <a:t>Beispiel: Die ganze Schule macht mit.</a:t>
                      </a:r>
                      <a:endParaRPr lang="de-DE" sz="1400" i="1" noProof="0">
                        <a:solidFill>
                          <a:schemeClr val="tx1">
                            <a:lumMod val="50000"/>
                            <a:lumOff val="50000"/>
                          </a:schemeClr>
                        </a:solidFill>
                        <a:effectLst/>
                        <a:latin typeface="Arial" panose="020B0604020202020204" pitchFamily="34" charset="0"/>
                        <a:ea typeface="Arial" panose="020B0604020202020204" pitchFamily="34" charset="0"/>
                        <a:cs typeface="Arial" panose="020B0604020202020204" pitchFamily="34" charset="0"/>
                      </a:endParaRPr>
                    </a:p>
                  </a:txBody>
                  <a:tcPr marL="161145" marR="55953" marT="80572" marB="80572">
                    <a:lnL w="6350" cap="flat" cmpd="sng" algn="ctr">
                      <a:solidFill>
                        <a:schemeClr val="accent6"/>
                      </a:solidFill>
                      <a:prstDash val="solid"/>
                      <a:round/>
                      <a:headEnd type="none" w="med" len="med"/>
                      <a:tailEnd type="none" w="med" len="med"/>
                    </a:lnL>
                  </a:tcPr>
                </a:tc>
                <a:extLst>
                  <a:ext uri="{0D108BD9-81ED-4DB2-BD59-A6C34878D82A}">
                    <a16:rowId xmlns:a16="http://schemas.microsoft.com/office/drawing/2014/main" val="1195889232"/>
                  </a:ext>
                </a:extLst>
              </a:tr>
              <a:tr h="2175129">
                <a:tc>
                  <a:txBody>
                    <a:bodyPr/>
                    <a:lstStyle/>
                    <a:p>
                      <a:pPr marL="0" marR="0">
                        <a:lnSpc>
                          <a:spcPct val="115000"/>
                        </a:lnSpc>
                        <a:spcBef>
                          <a:spcPts val="0"/>
                        </a:spcBef>
                        <a:spcAft>
                          <a:spcPts val="0"/>
                        </a:spcAft>
                      </a:pPr>
                      <a:r>
                        <a:rPr lang="de-DE" sz="1600" noProof="0">
                          <a:solidFill>
                            <a:srgbClr val="002C5C"/>
                          </a:solidFill>
                          <a:effectLst/>
                          <a:latin typeface="Arial" panose="020B0604020202020204" pitchFamily="34" charset="0"/>
                          <a:cs typeface="Arial" panose="020B0604020202020204" pitchFamily="34" charset="0"/>
                        </a:rPr>
                        <a:t> Schreibe hier …</a:t>
                      </a:r>
                    </a:p>
                    <a:p>
                      <a:pPr marL="0" marR="0">
                        <a:lnSpc>
                          <a:spcPct val="115000"/>
                        </a:lnSpc>
                        <a:spcBef>
                          <a:spcPts val="0"/>
                        </a:spcBef>
                        <a:spcAft>
                          <a:spcPts val="0"/>
                        </a:spcAft>
                      </a:pPr>
                      <a:r>
                        <a:rPr lang="de-DE" sz="1600" noProof="0">
                          <a:solidFill>
                            <a:srgbClr val="002C5C"/>
                          </a:solidFill>
                          <a:effectLst/>
                          <a:latin typeface="Arial" panose="020B0604020202020204" pitchFamily="34" charset="0"/>
                          <a:cs typeface="Arial" panose="020B0604020202020204" pitchFamily="34" charset="0"/>
                        </a:rPr>
                        <a:t> </a:t>
                      </a:r>
                    </a:p>
                    <a:p>
                      <a:pPr marL="0" marR="0">
                        <a:lnSpc>
                          <a:spcPct val="115000"/>
                        </a:lnSpc>
                        <a:spcBef>
                          <a:spcPts val="0"/>
                        </a:spcBef>
                        <a:spcAft>
                          <a:spcPts val="0"/>
                        </a:spcAft>
                      </a:pPr>
                      <a:r>
                        <a:rPr lang="de-DE" sz="1600" noProof="0">
                          <a:solidFill>
                            <a:srgbClr val="002C5C"/>
                          </a:solidFill>
                          <a:effectLst/>
                          <a:latin typeface="Arial" panose="020B0604020202020204" pitchFamily="34" charset="0"/>
                          <a:cs typeface="Arial" panose="020B0604020202020204" pitchFamily="34" charset="0"/>
                        </a:rPr>
                        <a:t> </a:t>
                      </a:r>
                    </a:p>
                    <a:p>
                      <a:pPr marL="0" marR="0">
                        <a:lnSpc>
                          <a:spcPct val="115000"/>
                        </a:lnSpc>
                        <a:spcBef>
                          <a:spcPts val="0"/>
                        </a:spcBef>
                        <a:spcAft>
                          <a:spcPts val="0"/>
                        </a:spcAft>
                      </a:pPr>
                      <a:endParaRPr lang="de-DE" sz="1600" noProof="0">
                        <a:solidFill>
                          <a:srgbClr val="002C5C"/>
                        </a:solidFill>
                        <a:effectLst/>
                        <a:latin typeface="Arial" panose="020B0604020202020204" pitchFamily="34" charset="0"/>
                        <a:cs typeface="Arial" panose="020B0604020202020204" pitchFamily="34" charset="0"/>
                      </a:endParaRPr>
                    </a:p>
                    <a:p>
                      <a:pPr marL="0" marR="0">
                        <a:lnSpc>
                          <a:spcPct val="115000"/>
                        </a:lnSpc>
                        <a:spcBef>
                          <a:spcPts val="0"/>
                        </a:spcBef>
                        <a:spcAft>
                          <a:spcPts val="0"/>
                        </a:spcAft>
                      </a:pPr>
                      <a:r>
                        <a:rPr lang="de-DE" sz="1600" noProof="0">
                          <a:solidFill>
                            <a:srgbClr val="002C5C"/>
                          </a:solidFill>
                          <a:effectLst/>
                          <a:latin typeface="Arial" panose="020B0604020202020204" pitchFamily="34" charset="0"/>
                          <a:cs typeface="Arial" panose="020B0604020202020204" pitchFamily="34" charset="0"/>
                        </a:rPr>
                        <a:t> </a:t>
                      </a:r>
                    </a:p>
                    <a:p>
                      <a:pPr marL="0" marR="0">
                        <a:lnSpc>
                          <a:spcPct val="115000"/>
                        </a:lnSpc>
                        <a:spcBef>
                          <a:spcPts val="0"/>
                        </a:spcBef>
                        <a:spcAft>
                          <a:spcPts val="0"/>
                        </a:spcAft>
                      </a:pPr>
                      <a:r>
                        <a:rPr lang="de-DE" sz="1600" noProof="0">
                          <a:solidFill>
                            <a:srgbClr val="002C5C"/>
                          </a:solidFill>
                          <a:effectLst/>
                          <a:latin typeface="Arial" panose="020B0604020202020204" pitchFamily="34" charset="0"/>
                          <a:cs typeface="Arial" panose="020B0604020202020204" pitchFamily="34" charset="0"/>
                        </a:rPr>
                        <a:t> </a:t>
                      </a:r>
                      <a:endParaRPr lang="de-DE" sz="1600" noProof="0">
                        <a:solidFill>
                          <a:srgbClr val="002C5C"/>
                        </a:solidFill>
                        <a:effectLst/>
                        <a:latin typeface="Arial" panose="020B0604020202020204" pitchFamily="34" charset="0"/>
                        <a:ea typeface="Arial" panose="020B0604020202020204" pitchFamily="34" charset="0"/>
                        <a:cs typeface="Arial" panose="020B0604020202020204" pitchFamily="34" charset="0"/>
                      </a:endParaRPr>
                    </a:p>
                  </a:txBody>
                  <a:tcPr marL="161145" marR="55953" marT="80572" marB="80572">
                    <a:lnR w="6350" cap="flat" cmpd="sng" algn="ctr">
                      <a:solidFill>
                        <a:schemeClr val="accent6"/>
                      </a:solidFill>
                      <a:prstDash val="solid"/>
                      <a:round/>
                      <a:headEnd type="none" w="med" len="med"/>
                      <a:tailEnd type="none" w="med" len="med"/>
                    </a:lnR>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de-DE" sz="1600" noProof="0">
                          <a:solidFill>
                            <a:srgbClr val="002C5C"/>
                          </a:solidFill>
                          <a:effectLst/>
                          <a:latin typeface="Arial" panose="020B0604020202020204" pitchFamily="34" charset="0"/>
                          <a:cs typeface="Arial" panose="020B0604020202020204" pitchFamily="34" charset="0"/>
                        </a:rPr>
                        <a:t>Schreibe hier …</a:t>
                      </a:r>
                    </a:p>
                  </a:txBody>
                  <a:tcPr marL="161145" marR="55953" marT="80572" marB="80572">
                    <a:lnL w="6350" cap="flat" cmpd="sng" algn="ctr">
                      <a:solidFill>
                        <a:schemeClr val="accent6"/>
                      </a:solidFill>
                      <a:prstDash val="solid"/>
                      <a:round/>
                      <a:headEnd type="none" w="med" len="med"/>
                      <a:tailEnd type="none" w="med" len="med"/>
                    </a:lnL>
                    <a:lnR w="6350" cap="flat" cmpd="sng" algn="ctr">
                      <a:solidFill>
                        <a:schemeClr val="accent6"/>
                      </a:solidFill>
                      <a:prstDash val="solid"/>
                      <a:round/>
                      <a:headEnd type="none" w="med" len="med"/>
                      <a:tailEnd type="none" w="med" len="med"/>
                    </a:lnR>
                  </a:tcPr>
                </a:tc>
                <a:tc>
                  <a:txBody>
                    <a:bodyPr/>
                    <a:lstStyle/>
                    <a:p>
                      <a:pPr marL="0" marR="0">
                        <a:lnSpc>
                          <a:spcPct val="115000"/>
                        </a:lnSpc>
                        <a:spcBef>
                          <a:spcPts val="0"/>
                        </a:spcBef>
                        <a:spcAft>
                          <a:spcPts val="0"/>
                        </a:spcAft>
                      </a:pPr>
                      <a:r>
                        <a:rPr lang="de-DE" sz="1600" noProof="0" dirty="0">
                          <a:solidFill>
                            <a:srgbClr val="002C5C"/>
                          </a:solidFill>
                          <a:effectLst/>
                          <a:latin typeface="Arial" panose="020B0604020202020204" pitchFamily="34" charset="0"/>
                          <a:cs typeface="Arial" panose="020B0604020202020204" pitchFamily="34" charset="0"/>
                        </a:rPr>
                        <a:t>Schreibe hier …</a:t>
                      </a:r>
                    </a:p>
                  </a:txBody>
                  <a:tcPr marL="161145" marR="55953" marT="80572" marB="80572">
                    <a:lnL w="6350" cap="flat" cmpd="sng" algn="ctr">
                      <a:solidFill>
                        <a:schemeClr val="accent6"/>
                      </a:solidFill>
                      <a:prstDash val="solid"/>
                      <a:round/>
                      <a:headEnd type="none" w="med" len="med"/>
                      <a:tailEnd type="none" w="med" len="med"/>
                    </a:lnL>
                  </a:tcPr>
                </a:tc>
                <a:extLst>
                  <a:ext uri="{0D108BD9-81ED-4DB2-BD59-A6C34878D82A}">
                    <a16:rowId xmlns:a16="http://schemas.microsoft.com/office/drawing/2014/main" val="4237107108"/>
                  </a:ext>
                </a:extLst>
              </a:tr>
            </a:tbl>
          </a:graphicData>
        </a:graphic>
      </p:graphicFrame>
      <p:sp>
        <p:nvSpPr>
          <p:cNvPr id="6" name="TextBox 5">
            <a:extLst>
              <a:ext uri="{FF2B5EF4-FFF2-40B4-BE49-F238E27FC236}">
                <a16:creationId xmlns:a16="http://schemas.microsoft.com/office/drawing/2014/main" id="{8CC3FE2B-A7A0-014D-9FE1-A395E37D1B91}"/>
              </a:ext>
            </a:extLst>
          </p:cNvPr>
          <p:cNvSpPr txBox="1"/>
          <p:nvPr/>
        </p:nvSpPr>
        <p:spPr>
          <a:xfrm>
            <a:off x="6707062" y="393020"/>
            <a:ext cx="1125911" cy="400110"/>
          </a:xfrm>
          <a:prstGeom prst="rect">
            <a:avLst/>
          </a:prstGeom>
          <a:solidFill>
            <a:schemeClr val="accent6">
              <a:lumMod val="20000"/>
              <a:lumOff val="80000"/>
            </a:schemeClr>
          </a:solidFill>
          <a:ln>
            <a:noFill/>
          </a:ln>
        </p:spPr>
        <p:txBody>
          <a:bodyPr wrap="square" lIns="91440" tIns="91440" rIns="91440" bIns="91440" rtlCol="0">
            <a:spAutoFit/>
          </a:bodyPr>
          <a:lstStyle/>
          <a:p>
            <a:pPr algn="ctr"/>
            <a:r>
              <a:rPr lang="en-US" sz="1400" b="1" i="0" err="1">
                <a:solidFill>
                  <a:schemeClr val="accent1"/>
                </a:solidFill>
                <a:latin typeface="Arial" panose="020B0604020202020204" pitchFamily="34" charset="0"/>
                <a:cs typeface="Arial" panose="020B0604020202020204" pitchFamily="34" charset="0"/>
              </a:rPr>
              <a:t>Lektion</a:t>
            </a:r>
            <a:r>
              <a:rPr lang="en-US" sz="1400" b="1" i="0">
                <a:solidFill>
                  <a:schemeClr val="accent1"/>
                </a:solidFill>
                <a:latin typeface="Arial" panose="020B0604020202020204" pitchFamily="34" charset="0"/>
                <a:cs typeface="Arial" panose="020B0604020202020204" pitchFamily="34" charset="0"/>
              </a:rPr>
              <a:t> 2</a:t>
            </a:r>
          </a:p>
        </p:txBody>
      </p:sp>
    </p:spTree>
    <p:extLst>
      <p:ext uri="{BB962C8B-B14F-4D97-AF65-F5344CB8AC3E}">
        <p14:creationId xmlns:p14="http://schemas.microsoft.com/office/powerpoint/2010/main" val="1146338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3AF92-5AA6-F64C-AD54-866D7B47A124}"/>
              </a:ext>
            </a:extLst>
          </p:cNvPr>
          <p:cNvSpPr>
            <a:spLocks noGrp="1"/>
          </p:cNvSpPr>
          <p:nvPr>
            <p:ph type="title"/>
          </p:nvPr>
        </p:nvSpPr>
        <p:spPr>
          <a:xfrm>
            <a:off x="457199" y="391321"/>
            <a:ext cx="6411360" cy="1077715"/>
          </a:xfrm>
        </p:spPr>
        <p:txBody>
          <a:bodyPr>
            <a:noAutofit/>
          </a:bodyPr>
          <a:lstStyle/>
          <a:p>
            <a:r>
              <a:rPr lang="de-DE" sz="3200">
                <a:latin typeface="Arial"/>
                <a:cs typeface="Arial"/>
              </a:rPr>
              <a:t>Was können wir gemeinsam</a:t>
            </a:r>
            <a:br>
              <a:rPr lang="de-DE" sz="3200">
                <a:latin typeface="Arial"/>
                <a:cs typeface="Arial"/>
              </a:rPr>
            </a:br>
            <a:r>
              <a:rPr lang="de-DE" sz="3200">
                <a:latin typeface="Arial"/>
                <a:cs typeface="Arial"/>
              </a:rPr>
              <a:t>tun, um Mobbing zu stoppen?</a:t>
            </a:r>
          </a:p>
        </p:txBody>
      </p:sp>
      <p:sp>
        <p:nvSpPr>
          <p:cNvPr id="3" name="Content Placeholder 2">
            <a:extLst>
              <a:ext uri="{FF2B5EF4-FFF2-40B4-BE49-F238E27FC236}">
                <a16:creationId xmlns:a16="http://schemas.microsoft.com/office/drawing/2014/main" id="{236AF38A-781A-7A44-BD53-DD395D45BAB7}"/>
              </a:ext>
            </a:extLst>
          </p:cNvPr>
          <p:cNvSpPr>
            <a:spLocks noGrp="1"/>
          </p:cNvSpPr>
          <p:nvPr>
            <p:ph idx="1"/>
          </p:nvPr>
        </p:nvSpPr>
        <p:spPr>
          <a:xfrm>
            <a:off x="457200" y="1573967"/>
            <a:ext cx="8159675" cy="4030702"/>
          </a:xfrm>
          <a:solidFill>
            <a:schemeClr val="accent6">
              <a:lumMod val="20000"/>
              <a:lumOff val="80000"/>
            </a:schemeClr>
          </a:solidFill>
          <a:ln>
            <a:solidFill>
              <a:schemeClr val="accent1"/>
            </a:solidFill>
          </a:ln>
        </p:spPr>
        <p:txBody>
          <a:bodyPr/>
          <a:lstStyle/>
          <a:p>
            <a:r>
              <a:rPr lang="de-DE">
                <a:solidFill>
                  <a:srgbClr val="002C5C"/>
                </a:solidFill>
              </a:rPr>
              <a:t>Trage hier deine Ideen ein …</a:t>
            </a:r>
          </a:p>
        </p:txBody>
      </p:sp>
      <p:sp>
        <p:nvSpPr>
          <p:cNvPr id="4" name="TextBox 3">
            <a:extLst>
              <a:ext uri="{FF2B5EF4-FFF2-40B4-BE49-F238E27FC236}">
                <a16:creationId xmlns:a16="http://schemas.microsoft.com/office/drawing/2014/main" id="{2788C418-DED3-2245-9BC6-EF660D31A67C}"/>
              </a:ext>
            </a:extLst>
          </p:cNvPr>
          <p:cNvSpPr txBox="1"/>
          <p:nvPr/>
        </p:nvSpPr>
        <p:spPr>
          <a:xfrm>
            <a:off x="6707062" y="393020"/>
            <a:ext cx="1125911" cy="400110"/>
          </a:xfrm>
          <a:prstGeom prst="rect">
            <a:avLst/>
          </a:prstGeom>
          <a:solidFill>
            <a:schemeClr val="accent6">
              <a:lumMod val="20000"/>
              <a:lumOff val="80000"/>
            </a:schemeClr>
          </a:solidFill>
          <a:ln>
            <a:noFill/>
          </a:ln>
        </p:spPr>
        <p:txBody>
          <a:bodyPr wrap="square" lIns="91440" tIns="91440" rIns="91440" bIns="91440" rtlCol="0">
            <a:spAutoFit/>
          </a:bodyPr>
          <a:lstStyle/>
          <a:p>
            <a:pPr algn="ctr"/>
            <a:r>
              <a:rPr lang="en-US" sz="1400" b="1" i="0" err="1">
                <a:solidFill>
                  <a:schemeClr val="accent1"/>
                </a:solidFill>
                <a:latin typeface="Arial" panose="020B0604020202020204" pitchFamily="34" charset="0"/>
                <a:cs typeface="Arial" panose="020B0604020202020204" pitchFamily="34" charset="0"/>
              </a:rPr>
              <a:t>Lektion</a:t>
            </a:r>
            <a:r>
              <a:rPr lang="en-US" sz="1400" b="1" i="0">
                <a:solidFill>
                  <a:schemeClr val="accent1"/>
                </a:solidFill>
                <a:latin typeface="Arial" panose="020B0604020202020204" pitchFamily="34" charset="0"/>
                <a:cs typeface="Arial" panose="020B0604020202020204" pitchFamily="34" charset="0"/>
              </a:rPr>
              <a:t>  2</a:t>
            </a:r>
          </a:p>
        </p:txBody>
      </p:sp>
    </p:spTree>
    <p:extLst>
      <p:ext uri="{BB962C8B-B14F-4D97-AF65-F5344CB8AC3E}">
        <p14:creationId xmlns:p14="http://schemas.microsoft.com/office/powerpoint/2010/main" val="2341130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619DCCE-013D-CD4C-8090-C4E431056C4F}"/>
              </a:ext>
            </a:extLst>
          </p:cNvPr>
          <p:cNvPicPr>
            <a:picLocks noChangeAspect="1"/>
          </p:cNvPicPr>
          <p:nvPr/>
        </p:nvPicPr>
        <p:blipFill>
          <a:blip r:embed="rId3"/>
          <a:stretch>
            <a:fillRect/>
          </a:stretch>
        </p:blipFill>
        <p:spPr>
          <a:xfrm rot="2152738">
            <a:off x="7782593" y="3977771"/>
            <a:ext cx="1473200" cy="1447800"/>
          </a:xfrm>
          <a:prstGeom prst="rect">
            <a:avLst/>
          </a:prstGeom>
        </p:spPr>
      </p:pic>
      <p:sp>
        <p:nvSpPr>
          <p:cNvPr id="2" name="Title 1">
            <a:extLst>
              <a:ext uri="{FF2B5EF4-FFF2-40B4-BE49-F238E27FC236}">
                <a16:creationId xmlns:a16="http://schemas.microsoft.com/office/drawing/2014/main" id="{400647ED-8849-C747-98A9-A39981D2DE54}"/>
              </a:ext>
            </a:extLst>
          </p:cNvPr>
          <p:cNvSpPr>
            <a:spLocks noGrp="1"/>
          </p:cNvSpPr>
          <p:nvPr>
            <p:ph type="title"/>
          </p:nvPr>
        </p:nvSpPr>
        <p:spPr/>
        <p:txBody>
          <a:bodyPr/>
          <a:lstStyle/>
          <a:p>
            <a:r>
              <a:rPr lang="de-DE"/>
              <a:t>Rückblick</a:t>
            </a:r>
          </a:p>
        </p:txBody>
      </p:sp>
      <p:sp>
        <p:nvSpPr>
          <p:cNvPr id="3" name="Content Placeholder 2">
            <a:extLst>
              <a:ext uri="{FF2B5EF4-FFF2-40B4-BE49-F238E27FC236}">
                <a16:creationId xmlns:a16="http://schemas.microsoft.com/office/drawing/2014/main" id="{B220DA52-B716-4745-BB82-84EEA8194027}"/>
              </a:ext>
            </a:extLst>
          </p:cNvPr>
          <p:cNvSpPr>
            <a:spLocks noGrp="1"/>
          </p:cNvSpPr>
          <p:nvPr>
            <p:ph idx="1"/>
          </p:nvPr>
        </p:nvSpPr>
        <p:spPr>
          <a:xfrm>
            <a:off x="457201" y="1105847"/>
            <a:ext cx="6187407" cy="4351338"/>
          </a:xfrm>
        </p:spPr>
        <p:txBody>
          <a:bodyPr>
            <a:noAutofit/>
          </a:bodyPr>
          <a:lstStyle/>
          <a:p>
            <a:pPr marL="347472" indent="-347472">
              <a:spcAft>
                <a:spcPts val="1200"/>
              </a:spcAft>
            </a:pPr>
            <a:r>
              <a:rPr lang="de-DE" sz="2800">
                <a:solidFill>
                  <a:srgbClr val="002C5C"/>
                </a:solidFill>
              </a:rPr>
              <a:t>Was bedeutet es, gemobbt zu werden?</a:t>
            </a:r>
          </a:p>
          <a:p>
            <a:pPr marL="347472" indent="-347472">
              <a:spcAft>
                <a:spcPts val="1200"/>
              </a:spcAft>
            </a:pPr>
            <a:r>
              <a:rPr lang="de-DE" sz="2800">
                <a:solidFill>
                  <a:srgbClr val="002C5C"/>
                </a:solidFill>
              </a:rPr>
              <a:t>Was bedeutet es, jemand </a:t>
            </a:r>
            <a:br>
              <a:rPr lang="de-DE" sz="2800">
                <a:solidFill>
                  <a:srgbClr val="002C5C"/>
                </a:solidFill>
              </a:rPr>
            </a:br>
            <a:r>
              <a:rPr lang="de-DE" sz="2800">
                <a:solidFill>
                  <a:srgbClr val="002C5C"/>
                </a:solidFill>
              </a:rPr>
              <a:t>anderen zu mobben?</a:t>
            </a:r>
          </a:p>
          <a:p>
            <a:pPr marL="347472" indent="-347472">
              <a:spcAft>
                <a:spcPts val="1200"/>
              </a:spcAft>
            </a:pPr>
            <a:r>
              <a:rPr lang="de-DE" sz="2800" b="1">
                <a:solidFill>
                  <a:schemeClr val="accent2"/>
                </a:solidFill>
              </a:rPr>
              <a:t>Was kannst du tun, </a:t>
            </a:r>
            <a:r>
              <a:rPr lang="de-DE" sz="2800">
                <a:solidFill>
                  <a:srgbClr val="002C5C"/>
                </a:solidFill>
              </a:rPr>
              <a:t>wenn du selbst gemobbt wirst?</a:t>
            </a:r>
          </a:p>
          <a:p>
            <a:pPr marL="347472" indent="-347472">
              <a:spcAft>
                <a:spcPts val="1200"/>
              </a:spcAft>
            </a:pPr>
            <a:r>
              <a:rPr lang="de-DE" sz="2800" b="1">
                <a:solidFill>
                  <a:schemeClr val="accent2"/>
                </a:solidFill>
              </a:rPr>
              <a:t>Was kannst du tun, </a:t>
            </a:r>
            <a:r>
              <a:rPr lang="de-DE" sz="2800">
                <a:solidFill>
                  <a:srgbClr val="002C5C"/>
                </a:solidFill>
              </a:rPr>
              <a:t>wenn du siehst, dass jemand gemobbt wird?</a:t>
            </a:r>
          </a:p>
        </p:txBody>
      </p:sp>
      <p:pic>
        <p:nvPicPr>
          <p:cNvPr id="4" name="Picture 3">
            <a:extLst>
              <a:ext uri="{FF2B5EF4-FFF2-40B4-BE49-F238E27FC236}">
                <a16:creationId xmlns:a16="http://schemas.microsoft.com/office/drawing/2014/main" id="{8A2F233F-C659-824C-843A-2501D5C2D329}"/>
              </a:ext>
            </a:extLst>
          </p:cNvPr>
          <p:cNvPicPr>
            <a:picLocks noChangeAspect="1"/>
          </p:cNvPicPr>
          <p:nvPr/>
        </p:nvPicPr>
        <p:blipFill>
          <a:blip r:embed="rId4"/>
          <a:srcRect/>
          <a:stretch/>
        </p:blipFill>
        <p:spPr>
          <a:xfrm>
            <a:off x="6247876" y="2463961"/>
            <a:ext cx="2438923" cy="2438923"/>
          </a:xfrm>
          <a:prstGeom prst="rect">
            <a:avLst/>
          </a:prstGeom>
        </p:spPr>
      </p:pic>
      <p:pic>
        <p:nvPicPr>
          <p:cNvPr id="5" name="Picture 4">
            <a:extLst>
              <a:ext uri="{FF2B5EF4-FFF2-40B4-BE49-F238E27FC236}">
                <a16:creationId xmlns:a16="http://schemas.microsoft.com/office/drawing/2014/main" id="{32A4F14B-7C96-7341-817A-1072B81A3BA4}"/>
              </a:ext>
            </a:extLst>
          </p:cNvPr>
          <p:cNvPicPr>
            <a:picLocks noChangeAspect="1"/>
          </p:cNvPicPr>
          <p:nvPr/>
        </p:nvPicPr>
        <p:blipFill>
          <a:blip r:embed="rId5"/>
          <a:stretch>
            <a:fillRect/>
          </a:stretch>
        </p:blipFill>
        <p:spPr>
          <a:xfrm>
            <a:off x="7821561" y="1174684"/>
            <a:ext cx="762000" cy="927100"/>
          </a:xfrm>
          <a:prstGeom prst="rect">
            <a:avLst/>
          </a:prstGeom>
        </p:spPr>
      </p:pic>
      <p:sp>
        <p:nvSpPr>
          <p:cNvPr id="7" name="TextBox 6">
            <a:extLst>
              <a:ext uri="{FF2B5EF4-FFF2-40B4-BE49-F238E27FC236}">
                <a16:creationId xmlns:a16="http://schemas.microsoft.com/office/drawing/2014/main" id="{07FF796D-BCB9-E948-944A-3196B7F39DA1}"/>
              </a:ext>
            </a:extLst>
          </p:cNvPr>
          <p:cNvSpPr txBox="1"/>
          <p:nvPr/>
        </p:nvSpPr>
        <p:spPr>
          <a:xfrm>
            <a:off x="6707062" y="393020"/>
            <a:ext cx="1125911" cy="400110"/>
          </a:xfrm>
          <a:prstGeom prst="rect">
            <a:avLst/>
          </a:prstGeom>
          <a:solidFill>
            <a:schemeClr val="accent3">
              <a:lumMod val="20000"/>
              <a:lumOff val="80000"/>
            </a:schemeClr>
          </a:solidFill>
          <a:ln>
            <a:noFill/>
          </a:ln>
        </p:spPr>
        <p:txBody>
          <a:bodyPr wrap="square" lIns="91440" tIns="91440" rIns="91440" bIns="91440" rtlCol="0">
            <a:spAutoFit/>
          </a:bodyPr>
          <a:lstStyle/>
          <a:p>
            <a:pPr algn="ctr"/>
            <a:r>
              <a:rPr lang="en-US" sz="1400" b="1" i="0" err="1">
                <a:solidFill>
                  <a:schemeClr val="accent3"/>
                </a:solidFill>
                <a:latin typeface="Arial" panose="020B0604020202020204" pitchFamily="34" charset="0"/>
                <a:cs typeface="Arial" panose="020B0604020202020204" pitchFamily="34" charset="0"/>
              </a:rPr>
              <a:t>Lektion</a:t>
            </a:r>
            <a:r>
              <a:rPr lang="en-US" sz="1400" b="1" i="0">
                <a:solidFill>
                  <a:schemeClr val="accent3"/>
                </a:solidFill>
                <a:latin typeface="Arial" panose="020B0604020202020204" pitchFamily="34" charset="0"/>
                <a:cs typeface="Arial" panose="020B0604020202020204" pitchFamily="34" charset="0"/>
              </a:rPr>
              <a:t> 3</a:t>
            </a:r>
          </a:p>
        </p:txBody>
      </p:sp>
    </p:spTree>
    <p:extLst>
      <p:ext uri="{BB962C8B-B14F-4D97-AF65-F5344CB8AC3E}">
        <p14:creationId xmlns:p14="http://schemas.microsoft.com/office/powerpoint/2010/main" val="3862202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204A4-B346-D14F-9A94-1C0C50AD4B54}"/>
              </a:ext>
            </a:extLst>
          </p:cNvPr>
          <p:cNvSpPr>
            <a:spLocks noGrp="1"/>
          </p:cNvSpPr>
          <p:nvPr>
            <p:ph type="title"/>
          </p:nvPr>
        </p:nvSpPr>
        <p:spPr>
          <a:xfrm>
            <a:off x="457199" y="393020"/>
            <a:ext cx="7713121" cy="678483"/>
          </a:xfrm>
        </p:spPr>
        <p:txBody>
          <a:bodyPr/>
          <a:lstStyle/>
          <a:p>
            <a:r>
              <a:rPr lang="de-DE"/>
              <a:t>Rollenspiel</a:t>
            </a:r>
          </a:p>
        </p:txBody>
      </p:sp>
      <p:sp>
        <p:nvSpPr>
          <p:cNvPr id="3" name="Content Placeholder 2">
            <a:extLst>
              <a:ext uri="{FF2B5EF4-FFF2-40B4-BE49-F238E27FC236}">
                <a16:creationId xmlns:a16="http://schemas.microsoft.com/office/drawing/2014/main" id="{C0816A8F-509E-4045-881A-C24B51C7AD98}"/>
              </a:ext>
            </a:extLst>
          </p:cNvPr>
          <p:cNvSpPr>
            <a:spLocks noGrp="1"/>
          </p:cNvSpPr>
          <p:nvPr>
            <p:ph idx="1"/>
          </p:nvPr>
        </p:nvSpPr>
        <p:spPr>
          <a:xfrm>
            <a:off x="457200" y="1143577"/>
            <a:ext cx="8073614" cy="3426820"/>
          </a:xfrm>
        </p:spPr>
        <p:txBody>
          <a:bodyPr>
            <a:noAutofit/>
          </a:bodyPr>
          <a:lstStyle/>
          <a:p>
            <a:pPr marL="347472" indent="-347472"/>
            <a:r>
              <a:rPr lang="de-DE" sz="2200" dirty="0"/>
              <a:t>Was hast du in dieser Situation getan? Hat es funktioniert?</a:t>
            </a:r>
            <a:br>
              <a:rPr lang="de-DE" sz="2200" dirty="0"/>
            </a:br>
            <a:r>
              <a:rPr lang="de-DE" sz="2200" b="1" dirty="0"/>
              <a:t>Warum oder warum nicht?</a:t>
            </a:r>
          </a:p>
          <a:p>
            <a:pPr marL="347472" indent="-347472"/>
            <a:r>
              <a:rPr lang="de-DE" sz="2200" dirty="0"/>
              <a:t>Glaubst du, dass das im echten Leben funktionieren würde? </a:t>
            </a:r>
            <a:br>
              <a:rPr lang="de-DE" sz="2200" dirty="0"/>
            </a:br>
            <a:r>
              <a:rPr lang="de-DE" sz="2200" b="1" dirty="0"/>
              <a:t>Warum oder warum nicht?</a:t>
            </a:r>
          </a:p>
          <a:p>
            <a:pPr marL="347472" indent="-347472"/>
            <a:r>
              <a:rPr lang="de-DE" sz="2200" dirty="0"/>
              <a:t>Was könntest du in dieser Situation noch tun? </a:t>
            </a:r>
          </a:p>
          <a:p>
            <a:pPr marL="347472" indent="-347472"/>
            <a:r>
              <a:rPr lang="de-DE" sz="2200" dirty="0"/>
              <a:t>Angenommen, dir würde das passieren. </a:t>
            </a:r>
            <a:r>
              <a:rPr lang="de-DE" sz="2200" b="1" dirty="0"/>
              <a:t>Wie sicher bist du dir, dass du das Mobbing stoppen könntest?</a:t>
            </a:r>
          </a:p>
        </p:txBody>
      </p:sp>
      <p:grpSp>
        <p:nvGrpSpPr>
          <p:cNvPr id="18" name="Group 17">
            <a:extLst>
              <a:ext uri="{FF2B5EF4-FFF2-40B4-BE49-F238E27FC236}">
                <a16:creationId xmlns:a16="http://schemas.microsoft.com/office/drawing/2014/main" id="{E75F6CBD-7EF6-4208-8E6E-E376098614AD}"/>
              </a:ext>
            </a:extLst>
          </p:cNvPr>
          <p:cNvGrpSpPr/>
          <p:nvPr/>
        </p:nvGrpSpPr>
        <p:grpSpPr>
          <a:xfrm>
            <a:off x="1349140" y="4233108"/>
            <a:ext cx="2417349" cy="1438672"/>
            <a:chOff x="958288" y="4187031"/>
            <a:chExt cx="2417349" cy="1438680"/>
          </a:xfrm>
        </p:grpSpPr>
        <p:pic>
          <p:nvPicPr>
            <p:cNvPr id="14" name="Graphic 13" descr="Confused face with no fill">
              <a:extLst>
                <a:ext uri="{FF2B5EF4-FFF2-40B4-BE49-F238E27FC236}">
                  <a16:creationId xmlns:a16="http://schemas.microsoft.com/office/drawing/2014/main" id="{02180A06-6435-4390-864C-9F4DDAD213C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64907" y="4410095"/>
              <a:ext cx="1215614" cy="1215616"/>
            </a:xfrm>
            <a:prstGeom prst="rect">
              <a:avLst/>
            </a:prstGeom>
          </p:spPr>
        </p:pic>
        <p:sp>
          <p:nvSpPr>
            <p:cNvPr id="15" name="TextBox 14">
              <a:extLst>
                <a:ext uri="{FF2B5EF4-FFF2-40B4-BE49-F238E27FC236}">
                  <a16:creationId xmlns:a16="http://schemas.microsoft.com/office/drawing/2014/main" id="{0839ACFD-032F-4D7C-8CF3-3C179E062AD5}"/>
                </a:ext>
              </a:extLst>
            </p:cNvPr>
            <p:cNvSpPr txBox="1"/>
            <p:nvPr/>
          </p:nvSpPr>
          <p:spPr>
            <a:xfrm>
              <a:off x="958288" y="4187031"/>
              <a:ext cx="2417349" cy="369334"/>
            </a:xfrm>
            <a:prstGeom prst="rect">
              <a:avLst/>
            </a:prstGeom>
            <a:noFill/>
          </p:spPr>
          <p:txBody>
            <a:bodyPr wrap="square" rtlCol="0">
              <a:spAutoFit/>
            </a:bodyPr>
            <a:lstStyle/>
            <a:p>
              <a:pPr algn="ctr"/>
              <a:r>
                <a:rPr lang="de-DE" b="1">
                  <a:solidFill>
                    <a:srgbClr val="3B9B47"/>
                  </a:solidFill>
                  <a:latin typeface="Arial" panose="020B0604020202020204" pitchFamily="34" charset="0"/>
                  <a:cs typeface="Arial" panose="020B0604020202020204" pitchFamily="34" charset="0"/>
                </a:rPr>
                <a:t>Nicht zuversichtlich</a:t>
              </a:r>
            </a:p>
          </p:txBody>
        </p:sp>
      </p:grpSp>
      <p:grpSp>
        <p:nvGrpSpPr>
          <p:cNvPr id="19" name="Group 18">
            <a:extLst>
              <a:ext uri="{FF2B5EF4-FFF2-40B4-BE49-F238E27FC236}">
                <a16:creationId xmlns:a16="http://schemas.microsoft.com/office/drawing/2014/main" id="{0D500CB0-EB9A-4113-B4C7-152C38EA1133}"/>
              </a:ext>
            </a:extLst>
          </p:cNvPr>
          <p:cNvGrpSpPr/>
          <p:nvPr/>
        </p:nvGrpSpPr>
        <p:grpSpPr>
          <a:xfrm>
            <a:off x="3536839" y="4244511"/>
            <a:ext cx="2228850" cy="1428155"/>
            <a:chOff x="3148012" y="4197548"/>
            <a:chExt cx="2228850" cy="1428155"/>
          </a:xfrm>
        </p:grpSpPr>
        <p:pic>
          <p:nvPicPr>
            <p:cNvPr id="12" name="Graphic 11" descr="Neutral face with no fill">
              <a:extLst>
                <a:ext uri="{FF2B5EF4-FFF2-40B4-BE49-F238E27FC236}">
                  <a16:creationId xmlns:a16="http://schemas.microsoft.com/office/drawing/2014/main" id="{40E89914-66A3-4D3F-994A-227E6B59B5C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62232" y="4452158"/>
              <a:ext cx="1200410" cy="1173545"/>
            </a:xfrm>
            <a:prstGeom prst="rect">
              <a:avLst/>
            </a:prstGeom>
          </p:spPr>
        </p:pic>
        <p:sp>
          <p:nvSpPr>
            <p:cNvPr id="16" name="TextBox 15">
              <a:extLst>
                <a:ext uri="{FF2B5EF4-FFF2-40B4-BE49-F238E27FC236}">
                  <a16:creationId xmlns:a16="http://schemas.microsoft.com/office/drawing/2014/main" id="{6615048C-5A61-4A61-9FBC-A724F5F8BB5C}"/>
                </a:ext>
              </a:extLst>
            </p:cNvPr>
            <p:cNvSpPr txBox="1"/>
            <p:nvPr/>
          </p:nvSpPr>
          <p:spPr>
            <a:xfrm>
              <a:off x="3148012" y="4197548"/>
              <a:ext cx="2228850" cy="369332"/>
            </a:xfrm>
            <a:prstGeom prst="rect">
              <a:avLst/>
            </a:prstGeom>
            <a:noFill/>
          </p:spPr>
          <p:txBody>
            <a:bodyPr wrap="square" rtlCol="0">
              <a:spAutoFit/>
            </a:bodyPr>
            <a:lstStyle/>
            <a:p>
              <a:pPr algn="ctr"/>
              <a:r>
                <a:rPr lang="de-DE" b="1">
                  <a:solidFill>
                    <a:srgbClr val="002C5C"/>
                  </a:solidFill>
                  <a:latin typeface="Arial" panose="020B0604020202020204" pitchFamily="34" charset="0"/>
                  <a:cs typeface="Arial" panose="020B0604020202020204" pitchFamily="34" charset="0"/>
                </a:rPr>
                <a:t>Unsicher</a:t>
              </a:r>
            </a:p>
          </p:txBody>
        </p:sp>
      </p:grpSp>
      <p:grpSp>
        <p:nvGrpSpPr>
          <p:cNvPr id="20" name="Group 19">
            <a:extLst>
              <a:ext uri="{FF2B5EF4-FFF2-40B4-BE49-F238E27FC236}">
                <a16:creationId xmlns:a16="http://schemas.microsoft.com/office/drawing/2014/main" id="{ECA9F862-5C32-49D2-94C2-2B0080344035}"/>
              </a:ext>
            </a:extLst>
          </p:cNvPr>
          <p:cNvGrpSpPr/>
          <p:nvPr/>
        </p:nvGrpSpPr>
        <p:grpSpPr>
          <a:xfrm>
            <a:off x="5724537" y="4229645"/>
            <a:ext cx="1785301" cy="1443021"/>
            <a:chOff x="5310308" y="4197548"/>
            <a:chExt cx="1785301" cy="1443021"/>
          </a:xfrm>
        </p:grpSpPr>
        <p:pic>
          <p:nvPicPr>
            <p:cNvPr id="6" name="Graphic 5" descr="Smiling face with no fill">
              <a:extLst>
                <a:ext uri="{FF2B5EF4-FFF2-40B4-BE49-F238E27FC236}">
                  <a16:creationId xmlns:a16="http://schemas.microsoft.com/office/drawing/2014/main" id="{37B69E91-B938-4D43-B3A9-389BB370272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36029" y="4452159"/>
              <a:ext cx="1215615" cy="1188410"/>
            </a:xfrm>
            <a:prstGeom prst="rect">
              <a:avLst/>
            </a:prstGeom>
          </p:spPr>
        </p:pic>
        <p:sp>
          <p:nvSpPr>
            <p:cNvPr id="17" name="TextBox 16">
              <a:extLst>
                <a:ext uri="{FF2B5EF4-FFF2-40B4-BE49-F238E27FC236}">
                  <a16:creationId xmlns:a16="http://schemas.microsoft.com/office/drawing/2014/main" id="{35D60429-7620-44D2-A6C5-CDD7D8D70B46}"/>
                </a:ext>
              </a:extLst>
            </p:cNvPr>
            <p:cNvSpPr txBox="1"/>
            <p:nvPr/>
          </p:nvSpPr>
          <p:spPr>
            <a:xfrm>
              <a:off x="5310308" y="4197548"/>
              <a:ext cx="1785301" cy="369332"/>
            </a:xfrm>
            <a:prstGeom prst="rect">
              <a:avLst/>
            </a:prstGeom>
            <a:noFill/>
          </p:spPr>
          <p:txBody>
            <a:bodyPr wrap="square" rtlCol="0">
              <a:spAutoFit/>
            </a:bodyPr>
            <a:lstStyle/>
            <a:p>
              <a:pPr algn="ctr"/>
              <a:r>
                <a:rPr lang="de-DE" b="1">
                  <a:solidFill>
                    <a:srgbClr val="FF0000"/>
                  </a:solidFill>
                  <a:latin typeface="Arial" panose="020B0604020202020204" pitchFamily="34" charset="0"/>
                  <a:cs typeface="Arial" panose="020B0604020202020204" pitchFamily="34" charset="0"/>
                </a:rPr>
                <a:t>Zuversichtlich</a:t>
              </a:r>
            </a:p>
          </p:txBody>
        </p:sp>
      </p:grpSp>
      <p:sp>
        <p:nvSpPr>
          <p:cNvPr id="13" name="TextBox 12">
            <a:extLst>
              <a:ext uri="{FF2B5EF4-FFF2-40B4-BE49-F238E27FC236}">
                <a16:creationId xmlns:a16="http://schemas.microsoft.com/office/drawing/2014/main" id="{640762FA-0254-5B40-9172-3B06AA934348}"/>
              </a:ext>
            </a:extLst>
          </p:cNvPr>
          <p:cNvSpPr txBox="1"/>
          <p:nvPr/>
        </p:nvSpPr>
        <p:spPr>
          <a:xfrm>
            <a:off x="6707062" y="393020"/>
            <a:ext cx="1125911" cy="400110"/>
          </a:xfrm>
          <a:prstGeom prst="rect">
            <a:avLst/>
          </a:prstGeom>
          <a:solidFill>
            <a:schemeClr val="accent3">
              <a:lumMod val="20000"/>
              <a:lumOff val="80000"/>
            </a:schemeClr>
          </a:solidFill>
          <a:ln>
            <a:noFill/>
          </a:ln>
        </p:spPr>
        <p:txBody>
          <a:bodyPr wrap="square" lIns="91440" tIns="91440" rIns="91440" bIns="91440" rtlCol="0">
            <a:spAutoFit/>
          </a:bodyPr>
          <a:lstStyle/>
          <a:p>
            <a:pPr algn="ctr"/>
            <a:r>
              <a:rPr lang="en-US" sz="1400" b="1" i="0" err="1">
                <a:solidFill>
                  <a:schemeClr val="accent3"/>
                </a:solidFill>
                <a:latin typeface="Arial" panose="020B0604020202020204" pitchFamily="34" charset="0"/>
                <a:cs typeface="Arial" panose="020B0604020202020204" pitchFamily="34" charset="0"/>
              </a:rPr>
              <a:t>Lektion</a:t>
            </a:r>
            <a:r>
              <a:rPr lang="en-US" sz="1400" b="1" i="0">
                <a:solidFill>
                  <a:schemeClr val="accent3"/>
                </a:solidFill>
                <a:latin typeface="Arial" panose="020B0604020202020204" pitchFamily="34" charset="0"/>
                <a:cs typeface="Arial" panose="020B0604020202020204" pitchFamily="34" charset="0"/>
              </a:rPr>
              <a:t> 3</a:t>
            </a:r>
          </a:p>
        </p:txBody>
      </p:sp>
    </p:spTree>
    <p:extLst>
      <p:ext uri="{BB962C8B-B14F-4D97-AF65-F5344CB8AC3E}">
        <p14:creationId xmlns:p14="http://schemas.microsoft.com/office/powerpoint/2010/main" val="1042597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031738E-67ED-3145-971D-4A34584E38E2}"/>
              </a:ext>
            </a:extLst>
          </p:cNvPr>
          <p:cNvSpPr>
            <a:spLocks noGrp="1"/>
          </p:cNvSpPr>
          <p:nvPr>
            <p:ph type="title"/>
          </p:nvPr>
        </p:nvSpPr>
        <p:spPr>
          <a:xfrm>
            <a:off x="457200" y="600693"/>
            <a:ext cx="4939260" cy="678483"/>
          </a:xfrm>
        </p:spPr>
        <p:txBody>
          <a:bodyPr>
            <a:normAutofit fontScale="90000"/>
          </a:bodyPr>
          <a:lstStyle/>
          <a:p>
            <a:r>
              <a:rPr lang="de-DE"/>
              <a:t>Wie man Mobbing und Hänseleien stoppt</a:t>
            </a:r>
          </a:p>
        </p:txBody>
      </p:sp>
      <p:sp>
        <p:nvSpPr>
          <p:cNvPr id="3" name="Content Placeholder 2">
            <a:extLst>
              <a:ext uri="{FF2B5EF4-FFF2-40B4-BE49-F238E27FC236}">
                <a16:creationId xmlns:a16="http://schemas.microsoft.com/office/drawing/2014/main" id="{3D10F248-BC4D-FB42-BE75-7F5C77EA893D}"/>
              </a:ext>
            </a:extLst>
          </p:cNvPr>
          <p:cNvSpPr>
            <a:spLocks noGrp="1"/>
          </p:cNvSpPr>
          <p:nvPr>
            <p:ph idx="1"/>
          </p:nvPr>
        </p:nvSpPr>
        <p:spPr>
          <a:xfrm>
            <a:off x="457200" y="1560714"/>
            <a:ext cx="7713121" cy="4351338"/>
          </a:xfrm>
        </p:spPr>
        <p:txBody>
          <a:bodyPr vert="horz" lIns="91440" tIns="45720" rIns="91440" bIns="45720" rtlCol="0" anchor="t">
            <a:normAutofit/>
          </a:bodyPr>
          <a:lstStyle/>
          <a:p>
            <a:pPr marL="347345" indent="-347345"/>
            <a:r>
              <a:rPr lang="de-DE" sz="2800">
                <a:latin typeface="Arial"/>
                <a:cs typeface="Arial"/>
              </a:rPr>
              <a:t>Mit einem deutlichen </a:t>
            </a:r>
            <a:r>
              <a:rPr lang="de-DE" sz="2800" b="1">
                <a:solidFill>
                  <a:schemeClr val="accent5"/>
                </a:solidFill>
                <a:latin typeface="Arial"/>
                <a:cs typeface="Arial"/>
              </a:rPr>
              <a:t>„NEIN“ </a:t>
            </a:r>
            <a:r>
              <a:rPr lang="de-DE" sz="2800">
                <a:latin typeface="Arial"/>
                <a:cs typeface="Arial"/>
              </a:rPr>
              <a:t>oder </a:t>
            </a:r>
            <a:r>
              <a:rPr lang="de-DE" sz="2800" b="1">
                <a:solidFill>
                  <a:schemeClr val="accent5"/>
                </a:solidFill>
                <a:latin typeface="Arial"/>
                <a:cs typeface="Arial"/>
              </a:rPr>
              <a:t>„STOPP“</a:t>
            </a:r>
            <a:endParaRPr lang="en-US">
              <a:solidFill>
                <a:schemeClr val="accent5"/>
              </a:solidFill>
              <a:latin typeface="Arial"/>
              <a:cs typeface="Arial"/>
            </a:endParaRPr>
          </a:p>
          <a:p>
            <a:pPr marL="347345" indent="-347345"/>
            <a:r>
              <a:rPr lang="de-DE" sz="2800"/>
              <a:t>Einfach weggehen</a:t>
            </a:r>
          </a:p>
          <a:p>
            <a:pPr marL="347345" indent="-347345"/>
            <a:r>
              <a:rPr lang="de-DE" sz="2800"/>
              <a:t>Das Thema wechseln</a:t>
            </a:r>
          </a:p>
          <a:p>
            <a:pPr marL="347345" indent="-347345"/>
            <a:r>
              <a:rPr lang="de-DE" sz="2800"/>
              <a:t>Darüber hinweglachen</a:t>
            </a:r>
          </a:p>
          <a:p>
            <a:pPr marL="347345" indent="-347345"/>
            <a:r>
              <a:rPr lang="de-DE" sz="2800"/>
              <a:t>Sich gegen den Mobber wehren</a:t>
            </a:r>
          </a:p>
          <a:p>
            <a:pPr marL="347345" indent="-347345"/>
            <a:r>
              <a:rPr lang="de-DE" sz="2800"/>
              <a:t>Mit den Opfern befreundet sein</a:t>
            </a:r>
          </a:p>
          <a:p>
            <a:pPr marL="347345" indent="-347345"/>
            <a:r>
              <a:rPr lang="de-DE" sz="2800"/>
              <a:t>Hilfe holen</a:t>
            </a:r>
            <a:endParaRPr lang="de-DE" sz="3200"/>
          </a:p>
        </p:txBody>
      </p:sp>
      <p:pic>
        <p:nvPicPr>
          <p:cNvPr id="4" name="Picture 3">
            <a:extLst>
              <a:ext uri="{FF2B5EF4-FFF2-40B4-BE49-F238E27FC236}">
                <a16:creationId xmlns:a16="http://schemas.microsoft.com/office/drawing/2014/main" id="{F556CAC7-F454-0947-AEE7-14387847F4F5}"/>
              </a:ext>
            </a:extLst>
          </p:cNvPr>
          <p:cNvPicPr>
            <a:picLocks noChangeAspect="1"/>
          </p:cNvPicPr>
          <p:nvPr/>
        </p:nvPicPr>
        <p:blipFill>
          <a:blip r:embed="rId3"/>
          <a:srcRect/>
          <a:stretch/>
        </p:blipFill>
        <p:spPr>
          <a:xfrm flipH="1">
            <a:off x="5661134" y="3045074"/>
            <a:ext cx="3397624" cy="2521507"/>
          </a:xfrm>
          <a:prstGeom prst="rect">
            <a:avLst/>
          </a:prstGeom>
        </p:spPr>
      </p:pic>
      <p:sp>
        <p:nvSpPr>
          <p:cNvPr id="6" name="TextBox 5">
            <a:extLst>
              <a:ext uri="{FF2B5EF4-FFF2-40B4-BE49-F238E27FC236}">
                <a16:creationId xmlns:a16="http://schemas.microsoft.com/office/drawing/2014/main" id="{4C95CF18-C3F2-AD4F-83A8-DBAD4141636C}"/>
              </a:ext>
            </a:extLst>
          </p:cNvPr>
          <p:cNvSpPr txBox="1"/>
          <p:nvPr/>
        </p:nvSpPr>
        <p:spPr>
          <a:xfrm>
            <a:off x="6707062" y="393020"/>
            <a:ext cx="1125911" cy="400110"/>
          </a:xfrm>
          <a:prstGeom prst="rect">
            <a:avLst/>
          </a:prstGeom>
          <a:solidFill>
            <a:schemeClr val="accent3">
              <a:lumMod val="20000"/>
              <a:lumOff val="80000"/>
            </a:schemeClr>
          </a:solidFill>
          <a:ln>
            <a:noFill/>
          </a:ln>
        </p:spPr>
        <p:txBody>
          <a:bodyPr wrap="square" lIns="91440" tIns="91440" rIns="91440" bIns="91440" rtlCol="0">
            <a:spAutoFit/>
          </a:bodyPr>
          <a:lstStyle/>
          <a:p>
            <a:pPr algn="ctr"/>
            <a:r>
              <a:rPr lang="en-US" sz="1400" b="1" i="0" err="1">
                <a:solidFill>
                  <a:schemeClr val="accent3"/>
                </a:solidFill>
                <a:latin typeface="Arial" panose="020B0604020202020204" pitchFamily="34" charset="0"/>
                <a:cs typeface="Arial" panose="020B0604020202020204" pitchFamily="34" charset="0"/>
              </a:rPr>
              <a:t>Lektion</a:t>
            </a:r>
            <a:r>
              <a:rPr lang="en-US" sz="1400" b="1" i="0">
                <a:solidFill>
                  <a:schemeClr val="accent3"/>
                </a:solidFill>
                <a:latin typeface="Arial" panose="020B0604020202020204" pitchFamily="34" charset="0"/>
                <a:cs typeface="Arial" panose="020B0604020202020204" pitchFamily="34" charset="0"/>
              </a:rPr>
              <a:t> 3</a:t>
            </a:r>
          </a:p>
        </p:txBody>
      </p:sp>
    </p:spTree>
    <p:extLst>
      <p:ext uri="{BB962C8B-B14F-4D97-AF65-F5344CB8AC3E}">
        <p14:creationId xmlns:p14="http://schemas.microsoft.com/office/powerpoint/2010/main" val="346435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1286C-FED4-7A44-9F0B-BCC4A91ECEA1}"/>
              </a:ext>
            </a:extLst>
          </p:cNvPr>
          <p:cNvSpPr>
            <a:spLocks noGrp="1"/>
          </p:cNvSpPr>
          <p:nvPr>
            <p:ph type="title"/>
          </p:nvPr>
        </p:nvSpPr>
        <p:spPr/>
        <p:txBody>
          <a:bodyPr/>
          <a:lstStyle/>
          <a:p>
            <a:r>
              <a:rPr lang="de-DE"/>
              <a:t>Rückblick</a:t>
            </a:r>
          </a:p>
        </p:txBody>
      </p:sp>
      <p:sp>
        <p:nvSpPr>
          <p:cNvPr id="3" name="Content Placeholder 2">
            <a:extLst>
              <a:ext uri="{FF2B5EF4-FFF2-40B4-BE49-F238E27FC236}">
                <a16:creationId xmlns:a16="http://schemas.microsoft.com/office/drawing/2014/main" id="{6D0F8B46-C1CA-A042-872F-659D6FE67D81}"/>
              </a:ext>
            </a:extLst>
          </p:cNvPr>
          <p:cNvSpPr>
            <a:spLocks noGrp="1"/>
          </p:cNvSpPr>
          <p:nvPr>
            <p:ph idx="1"/>
          </p:nvPr>
        </p:nvSpPr>
        <p:spPr>
          <a:xfrm>
            <a:off x="457201" y="1096016"/>
            <a:ext cx="5897338" cy="4351338"/>
          </a:xfrm>
        </p:spPr>
        <p:txBody>
          <a:bodyPr>
            <a:normAutofit/>
          </a:bodyPr>
          <a:lstStyle/>
          <a:p>
            <a:pPr marL="347472" indent="-347472">
              <a:spcAft>
                <a:spcPts val="1200"/>
              </a:spcAft>
            </a:pPr>
            <a:r>
              <a:rPr lang="de-DE" sz="2800">
                <a:solidFill>
                  <a:srgbClr val="002C5C"/>
                </a:solidFill>
              </a:rPr>
              <a:t>Was ist </a:t>
            </a:r>
            <a:r>
              <a:rPr lang="de-DE" sz="2800" b="1">
                <a:solidFill>
                  <a:schemeClr val="accent2"/>
                </a:solidFill>
              </a:rPr>
              <a:t>Körperbewusstsein</a:t>
            </a:r>
            <a:r>
              <a:rPr lang="de-DE" sz="2800">
                <a:solidFill>
                  <a:srgbClr val="002C5C"/>
                </a:solidFill>
              </a:rPr>
              <a:t>?</a:t>
            </a:r>
          </a:p>
          <a:p>
            <a:pPr marL="347472" indent="-347472">
              <a:spcAft>
                <a:spcPts val="1200"/>
              </a:spcAft>
            </a:pPr>
            <a:r>
              <a:rPr lang="de-DE" sz="2800">
                <a:solidFill>
                  <a:srgbClr val="002C5C"/>
                </a:solidFill>
              </a:rPr>
              <a:t>Was ist </a:t>
            </a:r>
            <a:r>
              <a:rPr lang="de-DE" sz="2800" b="1">
                <a:solidFill>
                  <a:srgbClr val="E77A22"/>
                </a:solidFill>
              </a:rPr>
              <a:t>Körperfunktionalität</a:t>
            </a:r>
            <a:r>
              <a:rPr lang="de-DE" sz="2800">
                <a:solidFill>
                  <a:srgbClr val="002C5C"/>
                </a:solidFill>
              </a:rPr>
              <a:t>?</a:t>
            </a:r>
          </a:p>
          <a:p>
            <a:pPr marL="347472" indent="-347472">
              <a:spcAft>
                <a:spcPts val="1200"/>
              </a:spcAft>
            </a:pPr>
            <a:r>
              <a:rPr lang="de-DE" sz="2800"/>
              <a:t>Welche Möglichkeiten haben wir, um Mobbing und Hänseleien zu stoppen?</a:t>
            </a:r>
          </a:p>
        </p:txBody>
      </p:sp>
      <p:sp>
        <p:nvSpPr>
          <p:cNvPr id="7" name="Rectangle 6">
            <a:extLst>
              <a:ext uri="{FF2B5EF4-FFF2-40B4-BE49-F238E27FC236}">
                <a16:creationId xmlns:a16="http://schemas.microsoft.com/office/drawing/2014/main" id="{735A3FFC-A3EC-EB46-8472-DD7EFE2904A5}"/>
              </a:ext>
            </a:extLst>
          </p:cNvPr>
          <p:cNvSpPr/>
          <p:nvPr/>
        </p:nvSpPr>
        <p:spPr>
          <a:xfrm rot="822483">
            <a:off x="7975369" y="2697166"/>
            <a:ext cx="1399789" cy="14221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pic>
        <p:nvPicPr>
          <p:cNvPr id="6" name="Picture 5">
            <a:extLst>
              <a:ext uri="{FF2B5EF4-FFF2-40B4-BE49-F238E27FC236}">
                <a16:creationId xmlns:a16="http://schemas.microsoft.com/office/drawing/2014/main" id="{EA7E6851-8D0E-DD40-9BDE-7AC9BD191377}"/>
              </a:ext>
            </a:extLst>
          </p:cNvPr>
          <p:cNvPicPr>
            <a:picLocks noChangeAspect="1"/>
          </p:cNvPicPr>
          <p:nvPr/>
        </p:nvPicPr>
        <p:blipFill>
          <a:blip r:embed="rId3"/>
          <a:srcRect/>
          <a:stretch/>
        </p:blipFill>
        <p:spPr>
          <a:xfrm>
            <a:off x="5955734" y="2751496"/>
            <a:ext cx="2438923" cy="2438923"/>
          </a:xfrm>
          <a:prstGeom prst="rect">
            <a:avLst/>
          </a:prstGeom>
        </p:spPr>
      </p:pic>
      <p:sp>
        <p:nvSpPr>
          <p:cNvPr id="8" name="TextBox 7">
            <a:extLst>
              <a:ext uri="{FF2B5EF4-FFF2-40B4-BE49-F238E27FC236}">
                <a16:creationId xmlns:a16="http://schemas.microsoft.com/office/drawing/2014/main" id="{C6DD9CDA-7F70-0F45-8A4F-1BC531F36C66}"/>
              </a:ext>
            </a:extLst>
          </p:cNvPr>
          <p:cNvSpPr txBox="1"/>
          <p:nvPr/>
        </p:nvSpPr>
        <p:spPr>
          <a:xfrm>
            <a:off x="6707062" y="393020"/>
            <a:ext cx="1125911" cy="400110"/>
          </a:xfrm>
          <a:prstGeom prst="rect">
            <a:avLst/>
          </a:prstGeom>
          <a:solidFill>
            <a:schemeClr val="accent3">
              <a:lumMod val="20000"/>
              <a:lumOff val="80000"/>
            </a:schemeClr>
          </a:solidFill>
          <a:ln>
            <a:noFill/>
          </a:ln>
        </p:spPr>
        <p:txBody>
          <a:bodyPr wrap="square" lIns="91440" tIns="91440" rIns="91440" bIns="91440" rtlCol="0" anchor="t">
            <a:spAutoFit/>
          </a:bodyPr>
          <a:lstStyle/>
          <a:p>
            <a:pPr algn="ctr"/>
            <a:r>
              <a:rPr lang="en-US" sz="1400" b="1" err="1">
                <a:solidFill>
                  <a:schemeClr val="accent3"/>
                </a:solidFill>
                <a:latin typeface="Arial"/>
                <a:cs typeface="Arial"/>
              </a:rPr>
              <a:t>Lektion</a:t>
            </a:r>
            <a:r>
              <a:rPr lang="en-US" sz="1400" b="1">
                <a:solidFill>
                  <a:schemeClr val="accent3"/>
                </a:solidFill>
                <a:latin typeface="Arial"/>
                <a:cs typeface="Arial"/>
              </a:rPr>
              <a:t> 3</a:t>
            </a:r>
            <a:endParaRPr lang="en-US" sz="1400" b="1" i="0">
              <a:solidFill>
                <a:schemeClr val="accent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9632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28F0D-3B3F-1247-BE90-5EAF633968F3}"/>
              </a:ext>
            </a:extLst>
          </p:cNvPr>
          <p:cNvSpPr>
            <a:spLocks noGrp="1"/>
          </p:cNvSpPr>
          <p:nvPr>
            <p:ph type="title"/>
          </p:nvPr>
        </p:nvSpPr>
        <p:spPr/>
        <p:txBody>
          <a:bodyPr/>
          <a:lstStyle/>
          <a:p>
            <a:r>
              <a:rPr lang="en-US"/>
              <a:t>3-2-1</a:t>
            </a:r>
          </a:p>
        </p:txBody>
      </p:sp>
      <p:pic>
        <p:nvPicPr>
          <p:cNvPr id="13" name="Picture 12">
            <a:extLst>
              <a:ext uri="{FF2B5EF4-FFF2-40B4-BE49-F238E27FC236}">
                <a16:creationId xmlns:a16="http://schemas.microsoft.com/office/drawing/2014/main" id="{F5EC961F-EAAD-E843-A151-FC02EDAEAC0B}"/>
              </a:ext>
            </a:extLst>
          </p:cNvPr>
          <p:cNvPicPr>
            <a:picLocks noChangeAspect="1"/>
          </p:cNvPicPr>
          <p:nvPr/>
        </p:nvPicPr>
        <p:blipFill>
          <a:blip r:embed="rId3"/>
          <a:srcRect/>
          <a:stretch/>
        </p:blipFill>
        <p:spPr>
          <a:xfrm flipH="1">
            <a:off x="6415173" y="2532161"/>
            <a:ext cx="2351819" cy="2855778"/>
          </a:xfrm>
          <a:prstGeom prst="rect">
            <a:avLst/>
          </a:prstGeom>
        </p:spPr>
      </p:pic>
      <p:sp>
        <p:nvSpPr>
          <p:cNvPr id="15" name="Triangle 14">
            <a:extLst>
              <a:ext uri="{FF2B5EF4-FFF2-40B4-BE49-F238E27FC236}">
                <a16:creationId xmlns:a16="http://schemas.microsoft.com/office/drawing/2014/main" id="{99F39680-063A-1340-BAC8-E55740EC4F5C}"/>
              </a:ext>
            </a:extLst>
          </p:cNvPr>
          <p:cNvSpPr/>
          <p:nvPr/>
        </p:nvSpPr>
        <p:spPr>
          <a:xfrm rot="17726154">
            <a:off x="-577340" y="2000025"/>
            <a:ext cx="1487766" cy="1064270"/>
          </a:xfrm>
          <a:prstGeom prst="triangle">
            <a:avLst>
              <a:gd name="adj" fmla="val 3787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218651F-9BD8-D648-9317-6F8BEFFFC26E}"/>
              </a:ext>
            </a:extLst>
          </p:cNvPr>
          <p:cNvPicPr>
            <a:picLocks noChangeAspect="1"/>
          </p:cNvPicPr>
          <p:nvPr/>
        </p:nvPicPr>
        <p:blipFill>
          <a:blip r:embed="rId4"/>
          <a:stretch>
            <a:fillRect/>
          </a:stretch>
        </p:blipFill>
        <p:spPr>
          <a:xfrm rot="21060693">
            <a:off x="-672106" y="1700753"/>
            <a:ext cx="2005199" cy="609029"/>
          </a:xfrm>
          <a:prstGeom prst="rect">
            <a:avLst/>
          </a:prstGeom>
        </p:spPr>
      </p:pic>
      <p:sp>
        <p:nvSpPr>
          <p:cNvPr id="7" name="TextBox 6">
            <a:extLst>
              <a:ext uri="{FF2B5EF4-FFF2-40B4-BE49-F238E27FC236}">
                <a16:creationId xmlns:a16="http://schemas.microsoft.com/office/drawing/2014/main" id="{B56F6A52-644A-7E4D-B9CC-5D95B448BDEB}"/>
              </a:ext>
            </a:extLst>
          </p:cNvPr>
          <p:cNvSpPr txBox="1"/>
          <p:nvPr/>
        </p:nvSpPr>
        <p:spPr>
          <a:xfrm>
            <a:off x="6707062" y="393020"/>
            <a:ext cx="1125911" cy="400110"/>
          </a:xfrm>
          <a:prstGeom prst="rect">
            <a:avLst/>
          </a:prstGeom>
          <a:solidFill>
            <a:schemeClr val="accent3">
              <a:lumMod val="20000"/>
              <a:lumOff val="80000"/>
            </a:schemeClr>
          </a:solidFill>
          <a:ln>
            <a:noFill/>
          </a:ln>
        </p:spPr>
        <p:txBody>
          <a:bodyPr wrap="square" lIns="91440" tIns="91440" rIns="91440" bIns="91440" rtlCol="0" anchor="t">
            <a:spAutoFit/>
          </a:bodyPr>
          <a:lstStyle/>
          <a:p>
            <a:pPr algn="ctr"/>
            <a:r>
              <a:rPr lang="en-US" sz="1400" b="1" err="1">
                <a:solidFill>
                  <a:schemeClr val="accent3"/>
                </a:solidFill>
                <a:latin typeface="Arial"/>
                <a:cs typeface="Arial"/>
              </a:rPr>
              <a:t>Lektion</a:t>
            </a:r>
            <a:r>
              <a:rPr lang="en-US" sz="1400" b="1">
                <a:solidFill>
                  <a:schemeClr val="accent3"/>
                </a:solidFill>
                <a:latin typeface="Arial"/>
                <a:cs typeface="Arial"/>
              </a:rPr>
              <a:t> 3</a:t>
            </a:r>
            <a:endParaRPr lang="en-US" sz="1400" b="1" i="0">
              <a:solidFill>
                <a:schemeClr val="accent3"/>
              </a:solidFill>
              <a:latin typeface="Arial" panose="020B0604020202020204" pitchFamily="34" charset="0"/>
              <a:cs typeface="Arial" panose="020B0604020202020204" pitchFamily="34" charset="0"/>
            </a:endParaRPr>
          </a:p>
        </p:txBody>
      </p:sp>
      <p:pic>
        <p:nvPicPr>
          <p:cNvPr id="4" name="Picture 3" descr="Ein Bild, das Text enthält.&#10;&#10;Beschreibung automatisch generiert.">
            <a:extLst>
              <a:ext uri="{FF2B5EF4-FFF2-40B4-BE49-F238E27FC236}">
                <a16:creationId xmlns:a16="http://schemas.microsoft.com/office/drawing/2014/main" id="{35CC1609-B930-7A46-8B21-7FB3B9481909}"/>
              </a:ext>
            </a:extLst>
          </p:cNvPr>
          <p:cNvPicPr>
            <a:picLocks noChangeAspect="1"/>
          </p:cNvPicPr>
          <p:nvPr/>
        </p:nvPicPr>
        <p:blipFill>
          <a:blip r:embed="rId5"/>
          <a:srcRect/>
          <a:stretch/>
        </p:blipFill>
        <p:spPr>
          <a:xfrm rot="21281184">
            <a:off x="2441762" y="936746"/>
            <a:ext cx="3301767" cy="4272874"/>
          </a:xfrm>
          <a:prstGeom prst="rect">
            <a:avLst/>
          </a:prstGeom>
          <a:ln>
            <a:solidFill>
              <a:schemeClr val="bg1">
                <a:lumMod val="7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936985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A2B6B-22A4-7C43-91A7-B1A2A3DF94C8}"/>
              </a:ext>
            </a:extLst>
          </p:cNvPr>
          <p:cNvSpPr>
            <a:spLocks noGrp="1"/>
          </p:cNvSpPr>
          <p:nvPr>
            <p:ph type="title"/>
          </p:nvPr>
        </p:nvSpPr>
        <p:spPr>
          <a:xfrm>
            <a:off x="457199" y="365126"/>
            <a:ext cx="7713121" cy="678483"/>
          </a:xfrm>
        </p:spPr>
        <p:txBody>
          <a:bodyPr/>
          <a:lstStyle/>
          <a:p>
            <a:r>
              <a:rPr lang="de-DE"/>
              <a:t>Wörterverzeichnis</a:t>
            </a:r>
          </a:p>
        </p:txBody>
      </p:sp>
      <p:sp>
        <p:nvSpPr>
          <p:cNvPr id="3" name="Content Placeholder 2">
            <a:extLst>
              <a:ext uri="{FF2B5EF4-FFF2-40B4-BE49-F238E27FC236}">
                <a16:creationId xmlns:a16="http://schemas.microsoft.com/office/drawing/2014/main" id="{B5FA39B1-377D-6547-9742-D9418723D1E2}"/>
              </a:ext>
            </a:extLst>
          </p:cNvPr>
          <p:cNvSpPr>
            <a:spLocks noGrp="1"/>
          </p:cNvSpPr>
          <p:nvPr>
            <p:ph idx="1"/>
          </p:nvPr>
        </p:nvSpPr>
        <p:spPr>
          <a:xfrm>
            <a:off x="457201" y="1252538"/>
            <a:ext cx="7466200" cy="4352925"/>
          </a:xfrm>
        </p:spPr>
        <p:txBody>
          <a:bodyPr>
            <a:normAutofit/>
          </a:bodyPr>
          <a:lstStyle/>
          <a:p>
            <a:pPr>
              <a:spcAft>
                <a:spcPts val="1000"/>
              </a:spcAft>
            </a:pPr>
            <a:r>
              <a:rPr lang="de-DE" b="1" dirty="0"/>
              <a:t>Körperbewusstsein: </a:t>
            </a:r>
            <a:r>
              <a:rPr lang="de-DE" dirty="0"/>
              <a:t>was eine Person über ihr Aussehen denkt/empfindet. </a:t>
            </a:r>
          </a:p>
          <a:p>
            <a:pPr>
              <a:spcAft>
                <a:spcPts val="1000"/>
              </a:spcAft>
            </a:pPr>
            <a:r>
              <a:rPr lang="de-DE" b="1" dirty="0"/>
              <a:t>Körperfunktionalität: </a:t>
            </a:r>
            <a:r>
              <a:rPr lang="de-DE" dirty="0"/>
              <a:t>was der Körper tun kann, wie gut der Körper funktioniert.</a:t>
            </a:r>
          </a:p>
          <a:p>
            <a:pPr>
              <a:spcAft>
                <a:spcPts val="1000"/>
              </a:spcAft>
            </a:pPr>
            <a:r>
              <a:rPr lang="de-DE" b="1" dirty="0"/>
              <a:t>Mobbing und Hänseleien aufgrund des Gewichts: </a:t>
            </a:r>
            <a:r>
              <a:rPr lang="de-DE" dirty="0"/>
              <a:t>wenn eine Person eine andere Person aufgrund ihres Aussehens oder Gewichts ärgert oder verletzt.</a:t>
            </a:r>
          </a:p>
        </p:txBody>
      </p:sp>
      <p:pic>
        <p:nvPicPr>
          <p:cNvPr id="10" name="Picture 9">
            <a:extLst>
              <a:ext uri="{FF2B5EF4-FFF2-40B4-BE49-F238E27FC236}">
                <a16:creationId xmlns:a16="http://schemas.microsoft.com/office/drawing/2014/main" id="{00AAF11C-890E-974E-8413-63B5BDA9ED7B}"/>
              </a:ext>
            </a:extLst>
          </p:cNvPr>
          <p:cNvPicPr>
            <a:picLocks noChangeAspect="1"/>
          </p:cNvPicPr>
          <p:nvPr/>
        </p:nvPicPr>
        <p:blipFill>
          <a:blip r:embed="rId3"/>
          <a:stretch>
            <a:fillRect/>
          </a:stretch>
        </p:blipFill>
        <p:spPr>
          <a:xfrm>
            <a:off x="7923400" y="2057466"/>
            <a:ext cx="762000" cy="927100"/>
          </a:xfrm>
          <a:prstGeom prst="rect">
            <a:avLst/>
          </a:prstGeom>
        </p:spPr>
      </p:pic>
    </p:spTree>
    <p:extLst>
      <p:ext uri="{BB962C8B-B14F-4D97-AF65-F5344CB8AC3E}">
        <p14:creationId xmlns:p14="http://schemas.microsoft.com/office/powerpoint/2010/main" val="226354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6113F91-C53E-224B-9190-F2DA12824E4C}"/>
              </a:ext>
            </a:extLst>
          </p:cNvPr>
          <p:cNvSpPr/>
          <p:nvPr/>
        </p:nvSpPr>
        <p:spPr>
          <a:xfrm rot="19401884">
            <a:off x="7954021" y="3354328"/>
            <a:ext cx="1465554" cy="1780720"/>
          </a:xfrm>
          <a:prstGeom prst="rect">
            <a:avLst/>
          </a:prstGeom>
          <a:solidFill>
            <a:srgbClr val="84B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4BD00"/>
              </a:solidFill>
            </a:endParaRPr>
          </a:p>
        </p:txBody>
      </p:sp>
      <p:sp>
        <p:nvSpPr>
          <p:cNvPr id="6" name="Subtitle 5">
            <a:extLst>
              <a:ext uri="{FF2B5EF4-FFF2-40B4-BE49-F238E27FC236}">
                <a16:creationId xmlns:a16="http://schemas.microsoft.com/office/drawing/2014/main" id="{47CA0942-78B2-6D4C-BC4F-A11D200C15D2}"/>
              </a:ext>
            </a:extLst>
          </p:cNvPr>
          <p:cNvSpPr>
            <a:spLocks noGrp="1"/>
          </p:cNvSpPr>
          <p:nvPr>
            <p:ph type="subTitle" idx="1"/>
          </p:nvPr>
        </p:nvSpPr>
        <p:spPr/>
        <p:txBody>
          <a:bodyPr/>
          <a:lstStyle/>
          <a:p>
            <a:r>
              <a:rPr lang="de-DE" dirty="0"/>
              <a:t>Heute …</a:t>
            </a:r>
          </a:p>
        </p:txBody>
      </p:sp>
      <p:pic>
        <p:nvPicPr>
          <p:cNvPr id="21" name="Picture 20">
            <a:extLst>
              <a:ext uri="{FF2B5EF4-FFF2-40B4-BE49-F238E27FC236}">
                <a16:creationId xmlns:a16="http://schemas.microsoft.com/office/drawing/2014/main" id="{435ADE35-F4D2-3A47-9B32-E57129E3978F}"/>
              </a:ext>
            </a:extLst>
          </p:cNvPr>
          <p:cNvPicPr>
            <a:picLocks noChangeAspect="1"/>
          </p:cNvPicPr>
          <p:nvPr/>
        </p:nvPicPr>
        <p:blipFill>
          <a:blip r:embed="rId3"/>
          <a:srcRect/>
          <a:stretch/>
        </p:blipFill>
        <p:spPr>
          <a:xfrm>
            <a:off x="6247876" y="3174577"/>
            <a:ext cx="2438923" cy="2438923"/>
          </a:xfrm>
          <a:prstGeom prst="rect">
            <a:avLst/>
          </a:prstGeom>
        </p:spPr>
      </p:pic>
      <p:sp>
        <p:nvSpPr>
          <p:cNvPr id="8" name="TextBox 7">
            <a:extLst>
              <a:ext uri="{FF2B5EF4-FFF2-40B4-BE49-F238E27FC236}">
                <a16:creationId xmlns:a16="http://schemas.microsoft.com/office/drawing/2014/main" id="{7F199CDD-8481-6446-89A6-069302FB3808}"/>
              </a:ext>
            </a:extLst>
          </p:cNvPr>
          <p:cNvSpPr txBox="1"/>
          <p:nvPr/>
        </p:nvSpPr>
        <p:spPr>
          <a:xfrm>
            <a:off x="6707062" y="393020"/>
            <a:ext cx="1125911" cy="400110"/>
          </a:xfrm>
          <a:prstGeom prst="rect">
            <a:avLst/>
          </a:prstGeom>
          <a:solidFill>
            <a:schemeClr val="accent4">
              <a:lumMod val="60000"/>
              <a:lumOff val="40000"/>
            </a:schemeClr>
          </a:solidFill>
          <a:ln>
            <a:noFill/>
          </a:ln>
        </p:spPr>
        <p:txBody>
          <a:bodyPr wrap="square" lIns="91440" tIns="91440" rIns="91440" bIns="91440" rtlCol="0">
            <a:spAutoFit/>
          </a:bodyPr>
          <a:lstStyle/>
          <a:p>
            <a:pPr algn="ctr"/>
            <a:r>
              <a:rPr lang="en-US" sz="1400" b="1" i="0" err="1">
                <a:solidFill>
                  <a:schemeClr val="accent2"/>
                </a:solidFill>
                <a:latin typeface="Arial" panose="020B0604020202020204" pitchFamily="34" charset="0"/>
                <a:cs typeface="Arial" panose="020B0604020202020204" pitchFamily="34" charset="0"/>
              </a:rPr>
              <a:t>Lektion</a:t>
            </a:r>
            <a:r>
              <a:rPr lang="en-US" sz="1400" b="1" i="0">
                <a:solidFill>
                  <a:schemeClr val="accent2"/>
                </a:solidFill>
                <a:latin typeface="Arial" panose="020B0604020202020204" pitchFamily="34" charset="0"/>
                <a:cs typeface="Arial" panose="020B0604020202020204" pitchFamily="34" charset="0"/>
              </a:rPr>
              <a:t> 1</a:t>
            </a:r>
          </a:p>
        </p:txBody>
      </p:sp>
      <p:sp>
        <p:nvSpPr>
          <p:cNvPr id="9" name="Title 3">
            <a:extLst>
              <a:ext uri="{FF2B5EF4-FFF2-40B4-BE49-F238E27FC236}">
                <a16:creationId xmlns:a16="http://schemas.microsoft.com/office/drawing/2014/main" id="{659B6BE1-1CF0-E86D-D830-104380834538}"/>
              </a:ext>
            </a:extLst>
          </p:cNvPr>
          <p:cNvSpPr>
            <a:spLocks noGrp="1"/>
          </p:cNvSpPr>
          <p:nvPr>
            <p:ph type="ctrTitle"/>
          </p:nvPr>
        </p:nvSpPr>
        <p:spPr>
          <a:xfrm>
            <a:off x="457200" y="1192213"/>
            <a:ext cx="8018463" cy="4502150"/>
          </a:xfrm>
        </p:spPr>
        <p:txBody>
          <a:bodyPr>
            <a:noAutofit/>
          </a:bodyPr>
          <a:lstStyle/>
          <a:p>
            <a:r>
              <a:rPr lang="de-DE" sz="3600">
                <a:latin typeface="Arial"/>
                <a:cs typeface="Arial"/>
              </a:rPr>
              <a:t>… sprechen wir über </a:t>
            </a:r>
            <a:br>
              <a:rPr lang="de-DE" sz="3600"/>
            </a:br>
            <a:r>
              <a:rPr lang="de-DE" sz="3600">
                <a:latin typeface="Arial"/>
                <a:cs typeface="Arial"/>
              </a:rPr>
              <a:t>unsere Körper und unser Körperbewusstsein.</a:t>
            </a:r>
            <a:br>
              <a:rPr lang="de-DE" sz="3600"/>
            </a:br>
            <a:br>
              <a:rPr lang="de-DE" sz="3600"/>
            </a:br>
            <a:r>
              <a:rPr lang="de-DE" sz="3600">
                <a:latin typeface="Arial"/>
                <a:cs typeface="Arial"/>
              </a:rPr>
              <a:t>Wie können wir dafür einen </a:t>
            </a:r>
            <a:r>
              <a:rPr lang="de-DE" sz="3600" b="1">
                <a:solidFill>
                  <a:schemeClr val="accent2"/>
                </a:solidFill>
                <a:latin typeface="Arial"/>
                <a:cs typeface="Arial"/>
              </a:rPr>
              <a:t>vertrauensvollen</a:t>
            </a:r>
            <a:r>
              <a:rPr lang="de-DE" sz="3600">
                <a:latin typeface="Arial"/>
                <a:cs typeface="Arial"/>
              </a:rPr>
              <a:t>, </a:t>
            </a:r>
            <a:br>
              <a:rPr lang="de-DE" sz="3600">
                <a:latin typeface="Arial"/>
                <a:cs typeface="Arial"/>
              </a:rPr>
            </a:br>
            <a:r>
              <a:rPr lang="de-DE" sz="3600" b="1">
                <a:solidFill>
                  <a:srgbClr val="84BD00"/>
                </a:solidFill>
                <a:latin typeface="Arial"/>
                <a:cs typeface="Arial"/>
              </a:rPr>
              <a:t>respektvollen</a:t>
            </a:r>
            <a:r>
              <a:rPr lang="de-DE" sz="3600">
                <a:latin typeface="Arial"/>
                <a:cs typeface="Arial"/>
              </a:rPr>
              <a:t> und </a:t>
            </a:r>
            <a:br>
              <a:rPr lang="de-DE" sz="3600">
                <a:latin typeface="Arial"/>
                <a:cs typeface="Arial"/>
              </a:rPr>
            </a:br>
            <a:r>
              <a:rPr lang="de-DE" sz="3600" b="1">
                <a:solidFill>
                  <a:schemeClr val="accent5"/>
                </a:solidFill>
                <a:latin typeface="Arial"/>
                <a:cs typeface="Arial"/>
              </a:rPr>
              <a:t>wertschätzenden</a:t>
            </a:r>
            <a:r>
              <a:rPr lang="de-DE" sz="3600">
                <a:latin typeface="Arial"/>
                <a:cs typeface="Arial"/>
              </a:rPr>
              <a:t> </a:t>
            </a:r>
            <a:br>
              <a:rPr lang="de-DE" sz="3600"/>
            </a:br>
            <a:r>
              <a:rPr lang="de-DE" sz="3600">
                <a:latin typeface="Arial"/>
                <a:cs typeface="Arial"/>
              </a:rPr>
              <a:t>Raum schaffen?</a:t>
            </a:r>
          </a:p>
        </p:txBody>
      </p:sp>
    </p:spTree>
    <p:extLst>
      <p:ext uri="{BB962C8B-B14F-4D97-AF65-F5344CB8AC3E}">
        <p14:creationId xmlns:p14="http://schemas.microsoft.com/office/powerpoint/2010/main" val="189448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6DF2D79-012A-5B4A-9D39-724CDBA85A57}"/>
              </a:ext>
            </a:extLst>
          </p:cNvPr>
          <p:cNvPicPr>
            <a:picLocks noChangeAspect="1"/>
          </p:cNvPicPr>
          <p:nvPr/>
        </p:nvPicPr>
        <p:blipFill rotWithShape="1">
          <a:blip r:embed="rId3"/>
          <a:srcRect l="41599" r="39422" b="68965"/>
          <a:stretch/>
        </p:blipFill>
        <p:spPr>
          <a:xfrm rot="16200000">
            <a:off x="7455278" y="2619706"/>
            <a:ext cx="2463044" cy="1124091"/>
          </a:xfrm>
          <a:prstGeom prst="rect">
            <a:avLst/>
          </a:prstGeom>
        </p:spPr>
      </p:pic>
      <p:grpSp>
        <p:nvGrpSpPr>
          <p:cNvPr id="4" name="Group 3">
            <a:extLst>
              <a:ext uri="{FF2B5EF4-FFF2-40B4-BE49-F238E27FC236}">
                <a16:creationId xmlns:a16="http://schemas.microsoft.com/office/drawing/2014/main" id="{4428E219-A9E8-1141-8302-66F4B16629F3}"/>
              </a:ext>
            </a:extLst>
          </p:cNvPr>
          <p:cNvGrpSpPr/>
          <p:nvPr/>
        </p:nvGrpSpPr>
        <p:grpSpPr>
          <a:xfrm rot="5400000">
            <a:off x="8020485" y="4745757"/>
            <a:ext cx="875290" cy="666752"/>
            <a:chOff x="8040435" y="5043233"/>
            <a:chExt cx="875290" cy="666752"/>
          </a:xfrm>
        </p:grpSpPr>
        <p:sp>
          <p:nvSpPr>
            <p:cNvPr id="17" name="Rectangle 16">
              <a:extLst>
                <a:ext uri="{FF2B5EF4-FFF2-40B4-BE49-F238E27FC236}">
                  <a16:creationId xmlns:a16="http://schemas.microsoft.com/office/drawing/2014/main" id="{F93D16C7-3C72-F948-A09A-E647C993AC5C}"/>
                </a:ext>
              </a:extLst>
            </p:cNvPr>
            <p:cNvSpPr/>
            <p:nvPr/>
          </p:nvSpPr>
          <p:spPr>
            <a:xfrm rot="20242049">
              <a:off x="8040435" y="5043233"/>
              <a:ext cx="645459" cy="1338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3E29B2E-8BA2-094E-B5D2-BAE4CF3BAD32}"/>
                </a:ext>
              </a:extLst>
            </p:cNvPr>
            <p:cNvSpPr/>
            <p:nvPr/>
          </p:nvSpPr>
          <p:spPr>
            <a:xfrm rot="17263142">
              <a:off x="8526057" y="5320317"/>
              <a:ext cx="645459" cy="13387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0C09935D-E571-7040-BC8F-10E3FC366146}"/>
              </a:ext>
            </a:extLst>
          </p:cNvPr>
          <p:cNvSpPr txBox="1"/>
          <p:nvPr/>
        </p:nvSpPr>
        <p:spPr>
          <a:xfrm>
            <a:off x="6707062" y="393020"/>
            <a:ext cx="1125911" cy="400110"/>
          </a:xfrm>
          <a:prstGeom prst="rect">
            <a:avLst/>
          </a:prstGeom>
          <a:solidFill>
            <a:schemeClr val="accent4">
              <a:lumMod val="60000"/>
              <a:lumOff val="40000"/>
            </a:schemeClr>
          </a:solidFill>
          <a:ln>
            <a:noFill/>
          </a:ln>
        </p:spPr>
        <p:txBody>
          <a:bodyPr wrap="square" lIns="91440" tIns="91440" rIns="91440" bIns="91440" rtlCol="0">
            <a:spAutoFit/>
          </a:bodyPr>
          <a:lstStyle/>
          <a:p>
            <a:pPr algn="ctr"/>
            <a:r>
              <a:rPr lang="en-US" sz="1400" b="1" err="1">
                <a:solidFill>
                  <a:schemeClr val="accent2"/>
                </a:solidFill>
                <a:latin typeface="Arial" panose="020B0604020202020204" pitchFamily="34" charset="0"/>
                <a:cs typeface="Arial" panose="020B0604020202020204" pitchFamily="34" charset="0"/>
              </a:rPr>
              <a:t>Lektion</a:t>
            </a:r>
            <a:r>
              <a:rPr lang="en-US" sz="1400" b="1" i="0">
                <a:solidFill>
                  <a:schemeClr val="accent2"/>
                </a:solidFill>
                <a:latin typeface="Arial" panose="020B0604020202020204" pitchFamily="34" charset="0"/>
                <a:cs typeface="Arial" panose="020B0604020202020204" pitchFamily="34" charset="0"/>
              </a:rPr>
              <a:t> 1</a:t>
            </a:r>
          </a:p>
        </p:txBody>
      </p:sp>
      <p:sp>
        <p:nvSpPr>
          <p:cNvPr id="14" name="Title 1">
            <a:extLst>
              <a:ext uri="{FF2B5EF4-FFF2-40B4-BE49-F238E27FC236}">
                <a16:creationId xmlns:a16="http://schemas.microsoft.com/office/drawing/2014/main" id="{89041B95-FCA9-B94E-A655-58B78B538934}"/>
              </a:ext>
            </a:extLst>
          </p:cNvPr>
          <p:cNvSpPr>
            <a:spLocks noGrp="1"/>
          </p:cNvSpPr>
          <p:nvPr>
            <p:ph type="title"/>
          </p:nvPr>
        </p:nvSpPr>
        <p:spPr>
          <a:xfrm>
            <a:off x="457199" y="365126"/>
            <a:ext cx="7713121" cy="678483"/>
          </a:xfrm>
        </p:spPr>
        <p:txBody>
          <a:bodyPr/>
          <a:lstStyle/>
          <a:p>
            <a:r>
              <a:rPr lang="de-DE"/>
              <a:t>Körperbewusstsein</a:t>
            </a:r>
          </a:p>
        </p:txBody>
      </p:sp>
      <p:sp>
        <p:nvSpPr>
          <p:cNvPr id="15" name="Content Placeholder 5">
            <a:extLst>
              <a:ext uri="{FF2B5EF4-FFF2-40B4-BE49-F238E27FC236}">
                <a16:creationId xmlns:a16="http://schemas.microsoft.com/office/drawing/2014/main" id="{2B62EC9E-B40D-0146-BE5A-62E4D11499C3}"/>
              </a:ext>
            </a:extLst>
          </p:cNvPr>
          <p:cNvSpPr txBox="1">
            <a:spLocks/>
          </p:cNvSpPr>
          <p:nvPr/>
        </p:nvSpPr>
        <p:spPr>
          <a:xfrm>
            <a:off x="457201" y="1253331"/>
            <a:ext cx="4325526"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002C5C"/>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002C5C"/>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002C5C"/>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002C5C"/>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002C5C"/>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de-DE" sz="3200" b="1"/>
              <a:t>Körperbild: </a:t>
            </a:r>
            <a:r>
              <a:rPr lang="de-DE" sz="3200"/>
              <a:t>wie eine Person ihr Aussehen wahrnimmt</a:t>
            </a:r>
          </a:p>
        </p:txBody>
      </p:sp>
      <p:pic>
        <p:nvPicPr>
          <p:cNvPr id="20" name="Picture 19">
            <a:extLst>
              <a:ext uri="{FF2B5EF4-FFF2-40B4-BE49-F238E27FC236}">
                <a16:creationId xmlns:a16="http://schemas.microsoft.com/office/drawing/2014/main" id="{653A1EF1-8FF9-5E4A-865B-7FFE68DAC18F}"/>
              </a:ext>
            </a:extLst>
          </p:cNvPr>
          <p:cNvPicPr>
            <a:picLocks noChangeAspect="1"/>
          </p:cNvPicPr>
          <p:nvPr/>
        </p:nvPicPr>
        <p:blipFill>
          <a:blip r:embed="rId4"/>
          <a:stretch>
            <a:fillRect/>
          </a:stretch>
        </p:blipFill>
        <p:spPr>
          <a:xfrm>
            <a:off x="4698534" y="329371"/>
            <a:ext cx="2184400" cy="5410200"/>
          </a:xfrm>
          <a:prstGeom prst="rect">
            <a:avLst/>
          </a:prstGeom>
        </p:spPr>
      </p:pic>
    </p:spTree>
    <p:extLst>
      <p:ext uri="{BB962C8B-B14F-4D97-AF65-F5344CB8AC3E}">
        <p14:creationId xmlns:p14="http://schemas.microsoft.com/office/powerpoint/2010/main" val="110353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757F8-1997-1A4E-9A31-EEFDB4D46FE6}"/>
              </a:ext>
            </a:extLst>
          </p:cNvPr>
          <p:cNvSpPr>
            <a:spLocks noGrp="1"/>
          </p:cNvSpPr>
          <p:nvPr>
            <p:ph type="title"/>
          </p:nvPr>
        </p:nvSpPr>
        <p:spPr/>
        <p:txBody>
          <a:bodyPr/>
          <a:lstStyle/>
          <a:p>
            <a:r>
              <a:rPr lang="de-DE"/>
              <a:t>Körperfunktionalität</a:t>
            </a:r>
          </a:p>
        </p:txBody>
      </p:sp>
      <p:pic>
        <p:nvPicPr>
          <p:cNvPr id="3" name="Online Media 2" descr="Dove Self-Esteem Project x Steven Universe: Body Functionality">
            <a:hlinkClick r:id="" action="ppaction://media"/>
            <a:extLst>
              <a:ext uri="{FF2B5EF4-FFF2-40B4-BE49-F238E27FC236}">
                <a16:creationId xmlns:a16="http://schemas.microsoft.com/office/drawing/2014/main" id="{64FC79BD-F0EB-7E47-AE51-440CD5A5A04D}"/>
              </a:ext>
            </a:extLst>
          </p:cNvPr>
          <p:cNvPicPr>
            <a:picLocks noRot="1" noChangeAspect="1"/>
          </p:cNvPicPr>
          <p:nvPr>
            <a:videoFile r:link="rId1"/>
          </p:nvPr>
        </p:nvPicPr>
        <p:blipFill>
          <a:blip r:embed="rId4"/>
          <a:stretch>
            <a:fillRect/>
          </a:stretch>
        </p:blipFill>
        <p:spPr>
          <a:xfrm>
            <a:off x="543080" y="1146212"/>
            <a:ext cx="8057797" cy="4552655"/>
          </a:xfrm>
          <a:prstGeom prst="rect">
            <a:avLst/>
          </a:prstGeom>
        </p:spPr>
      </p:pic>
      <p:sp>
        <p:nvSpPr>
          <p:cNvPr id="8" name="TextBox 7">
            <a:extLst>
              <a:ext uri="{FF2B5EF4-FFF2-40B4-BE49-F238E27FC236}">
                <a16:creationId xmlns:a16="http://schemas.microsoft.com/office/drawing/2014/main" id="{3116CE3C-0621-DD4B-860D-1639ADFDF97D}"/>
              </a:ext>
            </a:extLst>
          </p:cNvPr>
          <p:cNvSpPr txBox="1"/>
          <p:nvPr/>
        </p:nvSpPr>
        <p:spPr>
          <a:xfrm>
            <a:off x="6707062" y="393020"/>
            <a:ext cx="1125911" cy="400110"/>
          </a:xfrm>
          <a:prstGeom prst="rect">
            <a:avLst/>
          </a:prstGeom>
          <a:solidFill>
            <a:schemeClr val="accent4">
              <a:lumMod val="60000"/>
              <a:lumOff val="40000"/>
            </a:schemeClr>
          </a:solidFill>
          <a:ln>
            <a:noFill/>
          </a:ln>
        </p:spPr>
        <p:txBody>
          <a:bodyPr wrap="square" lIns="91440" tIns="91440" rIns="91440" bIns="91440" rtlCol="0">
            <a:spAutoFit/>
          </a:bodyPr>
          <a:lstStyle/>
          <a:p>
            <a:pPr algn="ctr"/>
            <a:r>
              <a:rPr lang="en-US" sz="1400" b="1" i="0" err="1">
                <a:solidFill>
                  <a:schemeClr val="accent2"/>
                </a:solidFill>
                <a:latin typeface="Arial" panose="020B0604020202020204" pitchFamily="34" charset="0"/>
                <a:cs typeface="Arial" panose="020B0604020202020204" pitchFamily="34" charset="0"/>
              </a:rPr>
              <a:t>Lektion</a:t>
            </a:r>
            <a:r>
              <a:rPr lang="en-US" sz="1400" b="1" i="0">
                <a:solidFill>
                  <a:schemeClr val="accent2"/>
                </a:solidFill>
                <a:latin typeface="Arial" panose="020B0604020202020204" pitchFamily="34" charset="0"/>
                <a:cs typeface="Arial" panose="020B0604020202020204" pitchFamily="34" charset="0"/>
              </a:rPr>
              <a:t> 1</a:t>
            </a:r>
          </a:p>
        </p:txBody>
      </p:sp>
    </p:spTree>
    <p:extLst>
      <p:ext uri="{BB962C8B-B14F-4D97-AF65-F5344CB8AC3E}">
        <p14:creationId xmlns:p14="http://schemas.microsoft.com/office/powerpoint/2010/main" val="291350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A1967-E08F-7B44-8292-02B19EC8766C}"/>
              </a:ext>
            </a:extLst>
          </p:cNvPr>
          <p:cNvSpPr>
            <a:spLocks noGrp="1"/>
          </p:cNvSpPr>
          <p:nvPr>
            <p:ph type="title"/>
          </p:nvPr>
        </p:nvSpPr>
        <p:spPr/>
        <p:txBody>
          <a:bodyPr/>
          <a:lstStyle/>
          <a:p>
            <a:r>
              <a:rPr lang="de-DE"/>
              <a:t>Körper können eine Menge!</a:t>
            </a:r>
          </a:p>
        </p:txBody>
      </p:sp>
      <p:sp>
        <p:nvSpPr>
          <p:cNvPr id="3" name="Subtitle 2">
            <a:extLst>
              <a:ext uri="{FF2B5EF4-FFF2-40B4-BE49-F238E27FC236}">
                <a16:creationId xmlns:a16="http://schemas.microsoft.com/office/drawing/2014/main" id="{04ABB89D-0B82-9A4C-90D8-DA41CBBFF599}"/>
              </a:ext>
            </a:extLst>
          </p:cNvPr>
          <p:cNvSpPr txBox="1">
            <a:spLocks/>
          </p:cNvSpPr>
          <p:nvPr/>
        </p:nvSpPr>
        <p:spPr>
          <a:xfrm>
            <a:off x="484358" y="1212043"/>
            <a:ext cx="4087642" cy="3473044"/>
          </a:xfrm>
          <a:prstGeom prst="rect">
            <a:avLst/>
          </a:prstGeom>
          <a:solidFill>
            <a:schemeClr val="accent6"/>
          </a:solidFill>
        </p:spPr>
        <p:txBody>
          <a:bodyPr vert="horz" lIns="9000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DE" sz="4000">
                <a:solidFill>
                  <a:schemeClr val="bg1"/>
                </a:solidFill>
              </a:rPr>
              <a:t>Was kann der </a:t>
            </a:r>
          </a:p>
          <a:p>
            <a:pPr algn="ctr"/>
            <a:r>
              <a:rPr lang="de-DE" sz="4000" b="1">
                <a:solidFill>
                  <a:schemeClr val="bg1"/>
                </a:solidFill>
              </a:rPr>
              <a:t>menschliche Körper</a:t>
            </a:r>
            <a:r>
              <a:rPr lang="de-DE" sz="4000">
                <a:solidFill>
                  <a:schemeClr val="bg1"/>
                </a:solidFill>
              </a:rPr>
              <a:t> tun?</a:t>
            </a:r>
          </a:p>
        </p:txBody>
      </p:sp>
      <p:sp>
        <p:nvSpPr>
          <p:cNvPr id="4" name="Subtitle 2">
            <a:extLst>
              <a:ext uri="{FF2B5EF4-FFF2-40B4-BE49-F238E27FC236}">
                <a16:creationId xmlns:a16="http://schemas.microsoft.com/office/drawing/2014/main" id="{51FA5E60-A875-3149-B905-3ABA6D81FB46}"/>
              </a:ext>
            </a:extLst>
          </p:cNvPr>
          <p:cNvSpPr txBox="1">
            <a:spLocks/>
          </p:cNvSpPr>
          <p:nvPr/>
        </p:nvSpPr>
        <p:spPr>
          <a:xfrm>
            <a:off x="4571999" y="1212043"/>
            <a:ext cx="4087643" cy="3473044"/>
          </a:xfrm>
          <a:prstGeom prst="rect">
            <a:avLst/>
          </a:prstGeom>
          <a:solidFill>
            <a:schemeClr val="accent2"/>
          </a:solidFill>
        </p:spPr>
        <p:txBody>
          <a:bodyPr vert="horz" lIns="9000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DE" sz="4000">
                <a:solidFill>
                  <a:schemeClr val="bg1"/>
                </a:solidFill>
              </a:rPr>
              <a:t>Was kann</a:t>
            </a:r>
          </a:p>
          <a:p>
            <a:pPr algn="ctr"/>
            <a:r>
              <a:rPr lang="de-DE" sz="4000" b="1">
                <a:solidFill>
                  <a:schemeClr val="bg1"/>
                </a:solidFill>
              </a:rPr>
              <a:t>mein Körper</a:t>
            </a:r>
          </a:p>
          <a:p>
            <a:pPr algn="ctr"/>
            <a:r>
              <a:rPr lang="de-DE" sz="4000">
                <a:solidFill>
                  <a:schemeClr val="bg1"/>
                </a:solidFill>
              </a:rPr>
              <a:t>tun?</a:t>
            </a:r>
          </a:p>
        </p:txBody>
      </p:sp>
      <p:grpSp>
        <p:nvGrpSpPr>
          <p:cNvPr id="5" name="Group 4">
            <a:extLst>
              <a:ext uri="{FF2B5EF4-FFF2-40B4-BE49-F238E27FC236}">
                <a16:creationId xmlns:a16="http://schemas.microsoft.com/office/drawing/2014/main" id="{44B248DA-CBEF-B143-B3B0-9C144555C2A0}"/>
              </a:ext>
            </a:extLst>
          </p:cNvPr>
          <p:cNvGrpSpPr/>
          <p:nvPr/>
        </p:nvGrpSpPr>
        <p:grpSpPr>
          <a:xfrm rot="2900243">
            <a:off x="7367524" y="4913763"/>
            <a:ext cx="1030466" cy="645459"/>
            <a:chOff x="7367523" y="352147"/>
            <a:chExt cx="1030466" cy="645459"/>
          </a:xfrm>
        </p:grpSpPr>
        <p:sp>
          <p:nvSpPr>
            <p:cNvPr id="8" name="Rectangle 7">
              <a:extLst>
                <a:ext uri="{FF2B5EF4-FFF2-40B4-BE49-F238E27FC236}">
                  <a16:creationId xmlns:a16="http://schemas.microsoft.com/office/drawing/2014/main" id="{D717A723-9D6C-F345-AB21-1AD195C8AC44}"/>
                </a:ext>
              </a:extLst>
            </p:cNvPr>
            <p:cNvSpPr/>
            <p:nvPr/>
          </p:nvSpPr>
          <p:spPr>
            <a:xfrm rot="6770728">
              <a:off x="8008321" y="607938"/>
              <a:ext cx="645459" cy="1338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BF4ADA0-B90C-5B42-9DAE-F2578CE9DF30}"/>
                </a:ext>
              </a:extLst>
            </p:cNvPr>
            <p:cNvSpPr/>
            <p:nvPr/>
          </p:nvSpPr>
          <p:spPr>
            <a:xfrm rot="20505455">
              <a:off x="7367523" y="611578"/>
              <a:ext cx="748051" cy="126597"/>
            </a:xfrm>
            <a:prstGeom prst="rect">
              <a:avLst/>
            </a:prstGeom>
            <a:solidFill>
              <a:srgbClr val="84B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a:extLst>
              <a:ext uri="{FF2B5EF4-FFF2-40B4-BE49-F238E27FC236}">
                <a16:creationId xmlns:a16="http://schemas.microsoft.com/office/drawing/2014/main" id="{F70D5F80-3DE8-C342-9C11-46D15ACA6CD4}"/>
              </a:ext>
            </a:extLst>
          </p:cNvPr>
          <p:cNvSpPr/>
          <p:nvPr/>
        </p:nvSpPr>
        <p:spPr>
          <a:xfrm rot="8003034">
            <a:off x="368339" y="5169555"/>
            <a:ext cx="645459" cy="1338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BAB9EAF-40B2-B448-865F-8AACC52E019E}"/>
              </a:ext>
            </a:extLst>
          </p:cNvPr>
          <p:cNvSpPr/>
          <p:nvPr/>
        </p:nvSpPr>
        <p:spPr>
          <a:xfrm rot="10275009">
            <a:off x="729680" y="5400088"/>
            <a:ext cx="645459" cy="133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 up of a logo&#10;&#10;Description automatically generated">
            <a:extLst>
              <a:ext uri="{FF2B5EF4-FFF2-40B4-BE49-F238E27FC236}">
                <a16:creationId xmlns:a16="http://schemas.microsoft.com/office/drawing/2014/main" id="{8723D031-AA6D-FB41-8606-19429FDDA4C4}"/>
              </a:ext>
            </a:extLst>
          </p:cNvPr>
          <p:cNvPicPr>
            <a:picLocks noChangeAspect="1"/>
          </p:cNvPicPr>
          <p:nvPr/>
        </p:nvPicPr>
        <p:blipFill>
          <a:blip r:embed="rId3"/>
          <a:stretch>
            <a:fillRect/>
          </a:stretch>
        </p:blipFill>
        <p:spPr>
          <a:xfrm>
            <a:off x="3541060" y="3393411"/>
            <a:ext cx="2192714" cy="2359550"/>
          </a:xfrm>
          <a:prstGeom prst="rect">
            <a:avLst/>
          </a:prstGeom>
        </p:spPr>
      </p:pic>
      <p:sp>
        <p:nvSpPr>
          <p:cNvPr id="13" name="TextBox 12">
            <a:extLst>
              <a:ext uri="{FF2B5EF4-FFF2-40B4-BE49-F238E27FC236}">
                <a16:creationId xmlns:a16="http://schemas.microsoft.com/office/drawing/2014/main" id="{5C527155-A988-3B4D-9D5B-AF951A22EB5F}"/>
              </a:ext>
            </a:extLst>
          </p:cNvPr>
          <p:cNvSpPr txBox="1"/>
          <p:nvPr/>
        </p:nvSpPr>
        <p:spPr>
          <a:xfrm>
            <a:off x="6707062" y="393020"/>
            <a:ext cx="1125911" cy="400110"/>
          </a:xfrm>
          <a:prstGeom prst="rect">
            <a:avLst/>
          </a:prstGeom>
          <a:solidFill>
            <a:schemeClr val="accent4">
              <a:lumMod val="60000"/>
              <a:lumOff val="40000"/>
            </a:schemeClr>
          </a:solidFill>
          <a:ln>
            <a:noFill/>
          </a:ln>
        </p:spPr>
        <p:txBody>
          <a:bodyPr wrap="square" lIns="91440" tIns="91440" rIns="91440" bIns="91440" rtlCol="0">
            <a:spAutoFit/>
          </a:bodyPr>
          <a:lstStyle/>
          <a:p>
            <a:pPr algn="ctr"/>
            <a:r>
              <a:rPr lang="en-US" sz="1400" b="1" i="0" err="1">
                <a:solidFill>
                  <a:schemeClr val="accent2"/>
                </a:solidFill>
                <a:latin typeface="Arial" panose="020B0604020202020204" pitchFamily="34" charset="0"/>
                <a:cs typeface="Arial" panose="020B0604020202020204" pitchFamily="34" charset="0"/>
              </a:rPr>
              <a:t>Lektion</a:t>
            </a:r>
            <a:r>
              <a:rPr lang="en-US" sz="1400" b="1" i="0">
                <a:solidFill>
                  <a:schemeClr val="accent2"/>
                </a:solidFill>
                <a:latin typeface="Arial" panose="020B0604020202020204" pitchFamily="34" charset="0"/>
                <a:cs typeface="Arial" panose="020B0604020202020204" pitchFamily="34" charset="0"/>
              </a:rPr>
              <a:t> 1</a:t>
            </a:r>
          </a:p>
        </p:txBody>
      </p:sp>
    </p:spTree>
    <p:extLst>
      <p:ext uri="{BB962C8B-B14F-4D97-AF65-F5344CB8AC3E}">
        <p14:creationId xmlns:p14="http://schemas.microsoft.com/office/powerpoint/2010/main" val="2482535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 feel fat">
            <a:extLst>
              <a:ext uri="{FF2B5EF4-FFF2-40B4-BE49-F238E27FC236}">
                <a16:creationId xmlns:a16="http://schemas.microsoft.com/office/drawing/2014/main" id="{8187FD73-B416-4B40-9908-F39BECB317AA}"/>
              </a:ext>
            </a:extLst>
          </p:cNvPr>
          <p:cNvSpPr txBox="1">
            <a:spLocks/>
          </p:cNvSpPr>
          <p:nvPr/>
        </p:nvSpPr>
        <p:spPr>
          <a:xfrm>
            <a:off x="473096" y="1221503"/>
            <a:ext cx="7833931" cy="3473043"/>
          </a:xfrm>
          <a:prstGeom prst="rect">
            <a:avLst/>
          </a:prstGeom>
          <a:solidFill>
            <a:schemeClr val="accent2"/>
          </a:solidFill>
        </p:spPr>
        <p:txBody>
          <a:bodyPr vert="horz" lIns="9000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DE" sz="4800">
                <a:solidFill>
                  <a:schemeClr val="bg1"/>
                </a:solidFill>
              </a:rPr>
              <a:t>Ich fühle mich dick.</a:t>
            </a:r>
          </a:p>
        </p:txBody>
      </p:sp>
      <p:sp>
        <p:nvSpPr>
          <p:cNvPr id="9" name="I don't like the color of my skin">
            <a:extLst>
              <a:ext uri="{FF2B5EF4-FFF2-40B4-BE49-F238E27FC236}">
                <a16:creationId xmlns:a16="http://schemas.microsoft.com/office/drawing/2014/main" id="{CBF7F7F6-DDD7-CE49-ABB7-0B22F2FD7F10}"/>
              </a:ext>
            </a:extLst>
          </p:cNvPr>
          <p:cNvSpPr txBox="1">
            <a:spLocks/>
          </p:cNvSpPr>
          <p:nvPr/>
        </p:nvSpPr>
        <p:spPr>
          <a:xfrm>
            <a:off x="477077" y="1221503"/>
            <a:ext cx="7833930" cy="3473043"/>
          </a:xfrm>
          <a:prstGeom prst="rect">
            <a:avLst/>
          </a:prstGeom>
          <a:solidFill>
            <a:schemeClr val="accent1"/>
          </a:solidFill>
        </p:spPr>
        <p:txBody>
          <a:bodyPr vert="horz" lIns="9000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DE" sz="4800">
                <a:solidFill>
                  <a:schemeClr val="bg1"/>
                </a:solidFill>
              </a:rPr>
              <a:t>Ich mag die Farbe meiner Haut nicht.</a:t>
            </a:r>
          </a:p>
        </p:txBody>
      </p:sp>
      <p:sp>
        <p:nvSpPr>
          <p:cNvPr id="8" name="My arms are weak">
            <a:extLst>
              <a:ext uri="{FF2B5EF4-FFF2-40B4-BE49-F238E27FC236}">
                <a16:creationId xmlns:a16="http://schemas.microsoft.com/office/drawing/2014/main" id="{7B550AB0-EE2E-DF44-AA3E-712BFA84BE26}"/>
              </a:ext>
            </a:extLst>
          </p:cNvPr>
          <p:cNvSpPr txBox="1">
            <a:spLocks/>
          </p:cNvSpPr>
          <p:nvPr/>
        </p:nvSpPr>
        <p:spPr>
          <a:xfrm>
            <a:off x="473096" y="1221503"/>
            <a:ext cx="7837911" cy="3473043"/>
          </a:xfrm>
          <a:prstGeom prst="rect">
            <a:avLst/>
          </a:prstGeom>
          <a:solidFill>
            <a:schemeClr val="accent6"/>
          </a:solidFill>
        </p:spPr>
        <p:txBody>
          <a:bodyPr vert="horz" lIns="9000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DE" sz="4800">
                <a:solidFill>
                  <a:schemeClr val="bg1"/>
                </a:solidFill>
              </a:rPr>
              <a:t>Meine Arme sind schwach.</a:t>
            </a:r>
          </a:p>
        </p:txBody>
      </p:sp>
      <p:sp>
        <p:nvSpPr>
          <p:cNvPr id="7" name="I feel too skinny">
            <a:extLst>
              <a:ext uri="{FF2B5EF4-FFF2-40B4-BE49-F238E27FC236}">
                <a16:creationId xmlns:a16="http://schemas.microsoft.com/office/drawing/2014/main" id="{8F8E6B21-8BCD-B84A-A954-C578959BB0BB}"/>
              </a:ext>
            </a:extLst>
          </p:cNvPr>
          <p:cNvSpPr txBox="1">
            <a:spLocks/>
          </p:cNvSpPr>
          <p:nvPr/>
        </p:nvSpPr>
        <p:spPr>
          <a:xfrm>
            <a:off x="473096" y="1221503"/>
            <a:ext cx="7837911" cy="3473043"/>
          </a:xfrm>
          <a:prstGeom prst="rect">
            <a:avLst/>
          </a:prstGeom>
          <a:solidFill>
            <a:schemeClr val="accent5"/>
          </a:solidFill>
        </p:spPr>
        <p:txBody>
          <a:bodyPr vert="horz" lIns="9000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DE" sz="4800">
                <a:solidFill>
                  <a:schemeClr val="bg1"/>
                </a:solidFill>
              </a:rPr>
              <a:t>Ich fühle mich zu dünn.</a:t>
            </a:r>
          </a:p>
        </p:txBody>
      </p:sp>
      <p:sp>
        <p:nvSpPr>
          <p:cNvPr id="5" name="My belly is big, I ate too much">
            <a:extLst>
              <a:ext uri="{FF2B5EF4-FFF2-40B4-BE49-F238E27FC236}">
                <a16:creationId xmlns:a16="http://schemas.microsoft.com/office/drawing/2014/main" id="{2E6E1E5E-F501-2848-B9D0-11EA419146D8}"/>
              </a:ext>
            </a:extLst>
          </p:cNvPr>
          <p:cNvSpPr txBox="1">
            <a:spLocks/>
          </p:cNvSpPr>
          <p:nvPr/>
        </p:nvSpPr>
        <p:spPr>
          <a:xfrm>
            <a:off x="467383" y="1221503"/>
            <a:ext cx="7843624" cy="3473043"/>
          </a:xfrm>
          <a:prstGeom prst="rect">
            <a:avLst/>
          </a:prstGeom>
          <a:solidFill>
            <a:srgbClr val="84BD00"/>
          </a:solidFill>
        </p:spPr>
        <p:txBody>
          <a:bodyPr vert="horz" lIns="9000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DE" sz="4800">
                <a:solidFill>
                  <a:schemeClr val="bg1"/>
                </a:solidFill>
              </a:rPr>
              <a:t>Mein Bauch ist dick, </a:t>
            </a:r>
            <a:br>
              <a:rPr lang="de-DE" sz="4800">
                <a:solidFill>
                  <a:schemeClr val="bg1"/>
                </a:solidFill>
              </a:rPr>
            </a:br>
            <a:r>
              <a:rPr lang="de-DE" sz="4800">
                <a:solidFill>
                  <a:schemeClr val="bg1"/>
                </a:solidFill>
              </a:rPr>
              <a:t>ich habe zu viel gegessen.</a:t>
            </a:r>
          </a:p>
        </p:txBody>
      </p:sp>
      <p:sp>
        <p:nvSpPr>
          <p:cNvPr id="2" name="Title 1">
            <a:extLst>
              <a:ext uri="{FF2B5EF4-FFF2-40B4-BE49-F238E27FC236}">
                <a16:creationId xmlns:a16="http://schemas.microsoft.com/office/drawing/2014/main" id="{F0AC9408-5D6A-FE45-AD3D-5492CAF43C5D}"/>
              </a:ext>
            </a:extLst>
          </p:cNvPr>
          <p:cNvSpPr>
            <a:spLocks noGrp="1"/>
          </p:cNvSpPr>
          <p:nvPr>
            <p:ph type="title"/>
          </p:nvPr>
        </p:nvSpPr>
        <p:spPr>
          <a:xfrm>
            <a:off x="457199" y="365126"/>
            <a:ext cx="7713121" cy="678483"/>
          </a:xfrm>
        </p:spPr>
        <p:txBody>
          <a:bodyPr/>
          <a:lstStyle/>
          <a:p>
            <a:r>
              <a:rPr lang="de-DE" dirty="0"/>
              <a:t>Aus negativ wird positiv!</a:t>
            </a:r>
          </a:p>
        </p:txBody>
      </p:sp>
      <p:grpSp>
        <p:nvGrpSpPr>
          <p:cNvPr id="3" name="confetti">
            <a:extLst>
              <a:ext uri="{FF2B5EF4-FFF2-40B4-BE49-F238E27FC236}">
                <a16:creationId xmlns:a16="http://schemas.microsoft.com/office/drawing/2014/main" id="{48B9AC75-66F9-5440-961E-AA75B7251E33}"/>
              </a:ext>
            </a:extLst>
          </p:cNvPr>
          <p:cNvGrpSpPr/>
          <p:nvPr/>
        </p:nvGrpSpPr>
        <p:grpSpPr>
          <a:xfrm rot="6459786">
            <a:off x="7669568" y="4816186"/>
            <a:ext cx="875290" cy="666752"/>
            <a:chOff x="7669567" y="298185"/>
            <a:chExt cx="875290" cy="666752"/>
          </a:xfrm>
        </p:grpSpPr>
        <p:sp>
          <p:nvSpPr>
            <p:cNvPr id="11" name="Rectangle 10">
              <a:extLst>
                <a:ext uri="{FF2B5EF4-FFF2-40B4-BE49-F238E27FC236}">
                  <a16:creationId xmlns:a16="http://schemas.microsoft.com/office/drawing/2014/main" id="{CC74C896-34BA-F046-A33E-B9331250EE9F}"/>
                </a:ext>
              </a:extLst>
            </p:cNvPr>
            <p:cNvSpPr/>
            <p:nvPr/>
          </p:nvSpPr>
          <p:spPr>
            <a:xfrm rot="20242049">
              <a:off x="7669567" y="298185"/>
              <a:ext cx="645459" cy="1338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BC5BCD5-A122-9543-AA4D-563223DF76CC}"/>
                </a:ext>
              </a:extLst>
            </p:cNvPr>
            <p:cNvSpPr/>
            <p:nvPr/>
          </p:nvSpPr>
          <p:spPr>
            <a:xfrm rot="17263142">
              <a:off x="8155189" y="575269"/>
              <a:ext cx="645459" cy="13387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confetti">
            <a:extLst>
              <a:ext uri="{FF2B5EF4-FFF2-40B4-BE49-F238E27FC236}">
                <a16:creationId xmlns:a16="http://schemas.microsoft.com/office/drawing/2014/main" id="{690E086E-7218-A542-A6E4-F22B3771C57E}"/>
              </a:ext>
            </a:extLst>
          </p:cNvPr>
          <p:cNvGrpSpPr/>
          <p:nvPr/>
        </p:nvGrpSpPr>
        <p:grpSpPr>
          <a:xfrm>
            <a:off x="905138" y="4882601"/>
            <a:ext cx="975530" cy="748051"/>
            <a:chOff x="905138" y="4882601"/>
            <a:chExt cx="975530" cy="748051"/>
          </a:xfrm>
        </p:grpSpPr>
        <p:sp>
          <p:nvSpPr>
            <p:cNvPr id="13" name="Rectangle 12">
              <a:extLst>
                <a:ext uri="{FF2B5EF4-FFF2-40B4-BE49-F238E27FC236}">
                  <a16:creationId xmlns:a16="http://schemas.microsoft.com/office/drawing/2014/main" id="{6E875A27-2573-B74B-B1BF-CA5F4059877E}"/>
                </a:ext>
              </a:extLst>
            </p:cNvPr>
            <p:cNvSpPr/>
            <p:nvPr/>
          </p:nvSpPr>
          <p:spPr>
            <a:xfrm rot="434267">
              <a:off x="1235209" y="5189688"/>
              <a:ext cx="645459" cy="1338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B9BED8F-836C-DC40-A69D-C72864F2B253}"/>
                </a:ext>
              </a:extLst>
            </p:cNvPr>
            <p:cNvSpPr/>
            <p:nvPr/>
          </p:nvSpPr>
          <p:spPr>
            <a:xfrm rot="14168994">
              <a:off x="594411" y="5193328"/>
              <a:ext cx="748051" cy="12659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a:extLst>
              <a:ext uri="{FF2B5EF4-FFF2-40B4-BE49-F238E27FC236}">
                <a16:creationId xmlns:a16="http://schemas.microsoft.com/office/drawing/2014/main" id="{4F3C227C-B2A3-2E49-8666-C2833F310223}"/>
              </a:ext>
            </a:extLst>
          </p:cNvPr>
          <p:cNvSpPr txBox="1"/>
          <p:nvPr/>
        </p:nvSpPr>
        <p:spPr>
          <a:xfrm>
            <a:off x="6707062" y="393020"/>
            <a:ext cx="1125911" cy="400110"/>
          </a:xfrm>
          <a:prstGeom prst="rect">
            <a:avLst/>
          </a:prstGeom>
          <a:solidFill>
            <a:schemeClr val="accent4">
              <a:lumMod val="60000"/>
              <a:lumOff val="40000"/>
            </a:schemeClr>
          </a:solidFill>
          <a:ln>
            <a:noFill/>
          </a:ln>
        </p:spPr>
        <p:txBody>
          <a:bodyPr wrap="square" lIns="91440" tIns="91440" rIns="91440" bIns="91440" rtlCol="0">
            <a:spAutoFit/>
          </a:bodyPr>
          <a:lstStyle/>
          <a:p>
            <a:pPr algn="ctr"/>
            <a:r>
              <a:rPr lang="en-US" sz="1400" b="1" i="0" err="1">
                <a:solidFill>
                  <a:schemeClr val="accent2"/>
                </a:solidFill>
                <a:latin typeface="Arial" panose="020B0604020202020204" pitchFamily="34" charset="0"/>
                <a:cs typeface="Arial" panose="020B0604020202020204" pitchFamily="34" charset="0"/>
              </a:rPr>
              <a:t>Lektion</a:t>
            </a:r>
            <a:r>
              <a:rPr lang="en-US" sz="1400" b="1" i="0">
                <a:solidFill>
                  <a:schemeClr val="accent2"/>
                </a:solidFill>
                <a:latin typeface="Arial" panose="020B0604020202020204" pitchFamily="34" charset="0"/>
                <a:cs typeface="Arial" panose="020B0604020202020204" pitchFamily="34" charset="0"/>
              </a:rPr>
              <a:t> 1</a:t>
            </a:r>
          </a:p>
        </p:txBody>
      </p:sp>
    </p:spTree>
    <p:extLst>
      <p:ext uri="{BB962C8B-B14F-4D97-AF65-F5344CB8AC3E}">
        <p14:creationId xmlns:p14="http://schemas.microsoft.com/office/powerpoint/2010/main" val="1016410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P spid="7"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66111-4DA7-2848-ADE1-D779ABDC35BF}"/>
              </a:ext>
            </a:extLst>
          </p:cNvPr>
          <p:cNvSpPr>
            <a:spLocks noGrp="1"/>
          </p:cNvSpPr>
          <p:nvPr>
            <p:ph type="ctrTitle"/>
          </p:nvPr>
        </p:nvSpPr>
        <p:spPr>
          <a:xfrm>
            <a:off x="457201" y="1113279"/>
            <a:ext cx="6992592" cy="4503185"/>
          </a:xfrm>
        </p:spPr>
        <p:txBody>
          <a:bodyPr/>
          <a:lstStyle/>
          <a:p>
            <a:r>
              <a:rPr lang="de-DE" sz="5400"/>
              <a:t>Welche Dinge kannst du </a:t>
            </a:r>
            <a:r>
              <a:rPr lang="de-DE" sz="5400" b="1">
                <a:solidFill>
                  <a:schemeClr val="accent2"/>
                </a:solidFill>
              </a:rPr>
              <a:t>sagen,</a:t>
            </a:r>
            <a:r>
              <a:rPr lang="de-DE" sz="5400"/>
              <a:t> </a:t>
            </a:r>
            <a:r>
              <a:rPr lang="de-DE" sz="5400" b="1">
                <a:solidFill>
                  <a:srgbClr val="84BD00"/>
                </a:solidFill>
              </a:rPr>
              <a:t>denken,</a:t>
            </a:r>
            <a:r>
              <a:rPr lang="de-DE" sz="5400"/>
              <a:t> </a:t>
            </a:r>
            <a:br>
              <a:rPr lang="de-DE" sz="5400"/>
            </a:br>
            <a:r>
              <a:rPr lang="de-DE" sz="5400"/>
              <a:t>oder </a:t>
            </a:r>
            <a:r>
              <a:rPr lang="de-DE" sz="5400" b="1">
                <a:solidFill>
                  <a:schemeClr val="accent5"/>
                </a:solidFill>
              </a:rPr>
              <a:t>tun,</a:t>
            </a:r>
            <a:r>
              <a:rPr lang="de-DE" sz="5400"/>
              <a:t> um selbstbewusster </a:t>
            </a:r>
            <a:br>
              <a:rPr lang="de-DE" sz="5400"/>
            </a:br>
            <a:r>
              <a:rPr lang="de-DE" sz="5400"/>
              <a:t>zu sein?</a:t>
            </a:r>
          </a:p>
        </p:txBody>
      </p:sp>
      <p:sp>
        <p:nvSpPr>
          <p:cNvPr id="3" name="Subtitle 2">
            <a:extLst>
              <a:ext uri="{FF2B5EF4-FFF2-40B4-BE49-F238E27FC236}">
                <a16:creationId xmlns:a16="http://schemas.microsoft.com/office/drawing/2014/main" id="{CBA057CE-41BC-6447-8CAF-A32905B484AA}"/>
              </a:ext>
            </a:extLst>
          </p:cNvPr>
          <p:cNvSpPr>
            <a:spLocks noGrp="1"/>
          </p:cNvSpPr>
          <p:nvPr>
            <p:ph type="subTitle" idx="1"/>
          </p:nvPr>
        </p:nvSpPr>
        <p:spPr/>
        <p:txBody>
          <a:bodyPr/>
          <a:lstStyle/>
          <a:p>
            <a:r>
              <a:rPr lang="de-DE"/>
              <a:t>Reflexion</a:t>
            </a:r>
          </a:p>
        </p:txBody>
      </p:sp>
      <p:pic>
        <p:nvPicPr>
          <p:cNvPr id="4" name="Picture 3">
            <a:extLst>
              <a:ext uri="{FF2B5EF4-FFF2-40B4-BE49-F238E27FC236}">
                <a16:creationId xmlns:a16="http://schemas.microsoft.com/office/drawing/2014/main" id="{F2DC3225-7241-2A4D-9B31-D295BB990578}"/>
              </a:ext>
            </a:extLst>
          </p:cNvPr>
          <p:cNvPicPr>
            <a:picLocks noChangeAspect="1"/>
          </p:cNvPicPr>
          <p:nvPr/>
        </p:nvPicPr>
        <p:blipFill>
          <a:blip r:embed="rId3"/>
          <a:stretch>
            <a:fillRect/>
          </a:stretch>
        </p:blipFill>
        <p:spPr>
          <a:xfrm>
            <a:off x="7797799" y="2670137"/>
            <a:ext cx="889000" cy="749300"/>
          </a:xfrm>
          <a:prstGeom prst="rect">
            <a:avLst/>
          </a:prstGeom>
        </p:spPr>
      </p:pic>
      <p:pic>
        <p:nvPicPr>
          <p:cNvPr id="9" name="Picture 8">
            <a:extLst>
              <a:ext uri="{FF2B5EF4-FFF2-40B4-BE49-F238E27FC236}">
                <a16:creationId xmlns:a16="http://schemas.microsoft.com/office/drawing/2014/main" id="{B8AE56D4-855D-754B-BB34-ADB372D4E10F}"/>
              </a:ext>
            </a:extLst>
          </p:cNvPr>
          <p:cNvPicPr>
            <a:picLocks noChangeAspect="1"/>
          </p:cNvPicPr>
          <p:nvPr/>
        </p:nvPicPr>
        <p:blipFill>
          <a:blip r:embed="rId4"/>
          <a:srcRect/>
          <a:stretch/>
        </p:blipFill>
        <p:spPr>
          <a:xfrm>
            <a:off x="5587178" y="3174577"/>
            <a:ext cx="2438923" cy="2438923"/>
          </a:xfrm>
          <a:prstGeom prst="rect">
            <a:avLst/>
          </a:prstGeom>
        </p:spPr>
      </p:pic>
      <p:sp>
        <p:nvSpPr>
          <p:cNvPr id="6" name="TextBox 5">
            <a:extLst>
              <a:ext uri="{FF2B5EF4-FFF2-40B4-BE49-F238E27FC236}">
                <a16:creationId xmlns:a16="http://schemas.microsoft.com/office/drawing/2014/main" id="{25593914-A938-9142-9BE5-FFE10894B359}"/>
              </a:ext>
            </a:extLst>
          </p:cNvPr>
          <p:cNvSpPr txBox="1"/>
          <p:nvPr/>
        </p:nvSpPr>
        <p:spPr>
          <a:xfrm>
            <a:off x="6707062" y="393020"/>
            <a:ext cx="1125911" cy="400110"/>
          </a:xfrm>
          <a:prstGeom prst="rect">
            <a:avLst/>
          </a:prstGeom>
          <a:solidFill>
            <a:schemeClr val="accent4">
              <a:lumMod val="60000"/>
              <a:lumOff val="40000"/>
            </a:schemeClr>
          </a:solidFill>
          <a:ln>
            <a:noFill/>
          </a:ln>
        </p:spPr>
        <p:txBody>
          <a:bodyPr wrap="square" lIns="91440" tIns="91440" rIns="91440" bIns="91440" rtlCol="0">
            <a:spAutoFit/>
          </a:bodyPr>
          <a:lstStyle/>
          <a:p>
            <a:pPr algn="ctr"/>
            <a:r>
              <a:rPr lang="en-US" sz="1400" b="1" i="0" err="1">
                <a:solidFill>
                  <a:schemeClr val="accent2"/>
                </a:solidFill>
                <a:latin typeface="Arial" panose="020B0604020202020204" pitchFamily="34" charset="0"/>
                <a:cs typeface="Arial" panose="020B0604020202020204" pitchFamily="34" charset="0"/>
              </a:rPr>
              <a:t>Lektion</a:t>
            </a:r>
            <a:r>
              <a:rPr lang="en-US" sz="1400" b="1" i="0">
                <a:solidFill>
                  <a:schemeClr val="accent2"/>
                </a:solidFill>
                <a:latin typeface="Arial" panose="020B0604020202020204" pitchFamily="34" charset="0"/>
                <a:cs typeface="Arial" panose="020B0604020202020204" pitchFamily="34" charset="0"/>
              </a:rPr>
              <a:t> 1</a:t>
            </a:r>
          </a:p>
        </p:txBody>
      </p:sp>
    </p:spTree>
    <p:extLst>
      <p:ext uri="{BB962C8B-B14F-4D97-AF65-F5344CB8AC3E}">
        <p14:creationId xmlns:p14="http://schemas.microsoft.com/office/powerpoint/2010/main" val="1998301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046E2-AAD5-614E-870E-41CF791D70A9}"/>
              </a:ext>
            </a:extLst>
          </p:cNvPr>
          <p:cNvSpPr>
            <a:spLocks noGrp="1"/>
          </p:cNvSpPr>
          <p:nvPr>
            <p:ph type="title"/>
          </p:nvPr>
        </p:nvSpPr>
        <p:spPr/>
        <p:txBody>
          <a:bodyPr/>
          <a:lstStyle/>
          <a:p>
            <a:r>
              <a:rPr lang="en-US">
                <a:latin typeface="Arial"/>
                <a:cs typeface="Arial"/>
              </a:rPr>
              <a:t>Mobbing und </a:t>
            </a:r>
            <a:r>
              <a:rPr lang="en-US" err="1">
                <a:latin typeface="Arial"/>
                <a:cs typeface="Arial"/>
              </a:rPr>
              <a:t>Hänseleien</a:t>
            </a:r>
            <a:endParaRPr lang="en-US" err="1"/>
          </a:p>
        </p:txBody>
      </p:sp>
      <p:pic>
        <p:nvPicPr>
          <p:cNvPr id="7" name="Online Media 6" descr="Dove Self-Esteem Project x Steven Universe: Appearance Related Teasing and Bullying">
            <a:hlinkClick r:id="" action="ppaction://media"/>
            <a:extLst>
              <a:ext uri="{FF2B5EF4-FFF2-40B4-BE49-F238E27FC236}">
                <a16:creationId xmlns:a16="http://schemas.microsoft.com/office/drawing/2014/main" id="{8E321EF0-78B8-F346-8553-42146C86FC7D}"/>
              </a:ext>
            </a:extLst>
          </p:cNvPr>
          <p:cNvPicPr>
            <a:picLocks noRot="1" noChangeAspect="1"/>
          </p:cNvPicPr>
          <p:nvPr>
            <a:videoFile r:link="rId1"/>
          </p:nvPr>
        </p:nvPicPr>
        <p:blipFill>
          <a:blip r:embed="rId4"/>
          <a:stretch>
            <a:fillRect/>
          </a:stretch>
        </p:blipFill>
        <p:spPr>
          <a:xfrm>
            <a:off x="543080" y="1146212"/>
            <a:ext cx="8057797" cy="4552655"/>
          </a:xfrm>
          <a:prstGeom prst="rect">
            <a:avLst/>
          </a:prstGeom>
        </p:spPr>
      </p:pic>
      <p:sp>
        <p:nvSpPr>
          <p:cNvPr id="6" name="TextBox 5">
            <a:extLst>
              <a:ext uri="{FF2B5EF4-FFF2-40B4-BE49-F238E27FC236}">
                <a16:creationId xmlns:a16="http://schemas.microsoft.com/office/drawing/2014/main" id="{4C487E4D-F5E1-5A42-92E7-F7DE6D9DDE04}"/>
              </a:ext>
            </a:extLst>
          </p:cNvPr>
          <p:cNvSpPr txBox="1"/>
          <p:nvPr/>
        </p:nvSpPr>
        <p:spPr>
          <a:xfrm>
            <a:off x="6707062" y="393020"/>
            <a:ext cx="1125911" cy="400110"/>
          </a:xfrm>
          <a:prstGeom prst="rect">
            <a:avLst/>
          </a:prstGeom>
          <a:solidFill>
            <a:schemeClr val="accent6">
              <a:lumMod val="20000"/>
              <a:lumOff val="80000"/>
            </a:schemeClr>
          </a:solidFill>
          <a:ln>
            <a:noFill/>
          </a:ln>
        </p:spPr>
        <p:txBody>
          <a:bodyPr wrap="square" lIns="91440" tIns="91440" rIns="91440" bIns="91440" rtlCol="0">
            <a:spAutoFit/>
          </a:bodyPr>
          <a:lstStyle/>
          <a:p>
            <a:pPr algn="ctr"/>
            <a:r>
              <a:rPr lang="en-US" sz="1400" b="1" i="0" err="1">
                <a:solidFill>
                  <a:schemeClr val="accent1"/>
                </a:solidFill>
                <a:latin typeface="Arial" panose="020B0604020202020204" pitchFamily="34" charset="0"/>
                <a:cs typeface="Arial" panose="020B0604020202020204" pitchFamily="34" charset="0"/>
              </a:rPr>
              <a:t>Lektion</a:t>
            </a:r>
            <a:r>
              <a:rPr lang="en-US" sz="1400" b="1" i="0">
                <a:solidFill>
                  <a:schemeClr val="accent1"/>
                </a:solidFill>
                <a:latin typeface="Arial" panose="020B0604020202020204" pitchFamily="34" charset="0"/>
                <a:cs typeface="Arial" panose="020B0604020202020204" pitchFamily="34" charset="0"/>
              </a:rPr>
              <a:t> 2</a:t>
            </a:r>
          </a:p>
        </p:txBody>
      </p:sp>
    </p:spTree>
    <p:extLst>
      <p:ext uri="{BB962C8B-B14F-4D97-AF65-F5344CB8AC3E}">
        <p14:creationId xmlns:p14="http://schemas.microsoft.com/office/powerpoint/2010/main" val="2858755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640BE-3C55-B142-98B0-F20088F6A7BB}"/>
              </a:ext>
            </a:extLst>
          </p:cNvPr>
          <p:cNvSpPr>
            <a:spLocks noGrp="1"/>
          </p:cNvSpPr>
          <p:nvPr>
            <p:ph type="title"/>
          </p:nvPr>
        </p:nvSpPr>
        <p:spPr/>
        <p:txBody>
          <a:bodyPr/>
          <a:lstStyle/>
          <a:p>
            <a:r>
              <a:rPr lang="de-DE"/>
              <a:t>Was ist der Unterschied?</a:t>
            </a:r>
          </a:p>
        </p:txBody>
      </p:sp>
      <p:graphicFrame>
        <p:nvGraphicFramePr>
          <p:cNvPr id="8" name="Content Placeholder 3">
            <a:extLst>
              <a:ext uri="{FF2B5EF4-FFF2-40B4-BE49-F238E27FC236}">
                <a16:creationId xmlns:a16="http://schemas.microsoft.com/office/drawing/2014/main" id="{0A5EDCAB-66DF-2E4F-BB8F-0DFBD1F6CF32}"/>
              </a:ext>
            </a:extLst>
          </p:cNvPr>
          <p:cNvGraphicFramePr>
            <a:graphicFrameLocks/>
          </p:cNvGraphicFramePr>
          <p:nvPr>
            <p:extLst>
              <p:ext uri="{D42A27DB-BD31-4B8C-83A1-F6EECF244321}">
                <p14:modId xmlns:p14="http://schemas.microsoft.com/office/powerpoint/2010/main" val="1456290045"/>
              </p:ext>
            </p:extLst>
          </p:nvPr>
        </p:nvGraphicFramePr>
        <p:xfrm>
          <a:off x="484357" y="1222806"/>
          <a:ext cx="8175286" cy="3459743"/>
        </p:xfrm>
        <a:graphic>
          <a:graphicData uri="http://schemas.openxmlformats.org/drawingml/2006/table">
            <a:tbl>
              <a:tblPr firstRow="1" bandRow="1">
                <a:tableStyleId>{10A1B5D5-9B99-4C35-A422-299274C87663}</a:tableStyleId>
              </a:tblPr>
              <a:tblGrid>
                <a:gridCol w="4087643">
                  <a:extLst>
                    <a:ext uri="{9D8B030D-6E8A-4147-A177-3AD203B41FA5}">
                      <a16:colId xmlns:a16="http://schemas.microsoft.com/office/drawing/2014/main" val="3564975106"/>
                    </a:ext>
                  </a:extLst>
                </a:gridCol>
                <a:gridCol w="4087643">
                  <a:extLst>
                    <a:ext uri="{9D8B030D-6E8A-4147-A177-3AD203B41FA5}">
                      <a16:colId xmlns:a16="http://schemas.microsoft.com/office/drawing/2014/main" val="2545630575"/>
                    </a:ext>
                  </a:extLst>
                </a:gridCol>
              </a:tblGrid>
              <a:tr h="1100826">
                <a:tc>
                  <a:txBody>
                    <a:bodyPr/>
                    <a:lstStyle/>
                    <a:p>
                      <a:pPr algn="ctr"/>
                      <a:r>
                        <a:rPr lang="de-DE" sz="3600" noProof="0">
                          <a:latin typeface="Arial" panose="020B0604020202020204" pitchFamily="34" charset="0"/>
                          <a:cs typeface="Arial" panose="020B0604020202020204" pitchFamily="34" charset="0"/>
                        </a:rPr>
                        <a:t>HÄNSELEIEN</a:t>
                      </a:r>
                      <a:endParaRPr lang="de-DE" sz="3600" noProof="0">
                        <a:solidFill>
                          <a:schemeClr val="bg1"/>
                        </a:solidFill>
                        <a:latin typeface="Arial" panose="020B0604020202020204" pitchFamily="34" charset="0"/>
                        <a:cs typeface="Arial" panose="020B0604020202020204" pitchFamily="34" charset="0"/>
                      </a:endParaRPr>
                    </a:p>
                  </a:txBody>
                  <a:tcPr marL="182880" marR="182880" marT="182880" marB="18288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de-DE" sz="3600" noProof="0">
                          <a:latin typeface="Arial" panose="020B0604020202020204" pitchFamily="34" charset="0"/>
                          <a:cs typeface="Arial" panose="020B0604020202020204" pitchFamily="34" charset="0"/>
                        </a:rPr>
                        <a:t>MOBBING</a:t>
                      </a:r>
                      <a:endParaRPr lang="de-DE" sz="3200" noProof="0">
                        <a:solidFill>
                          <a:schemeClr val="bg1"/>
                        </a:solidFill>
                        <a:latin typeface="Arial" panose="020B0604020202020204" pitchFamily="34" charset="0"/>
                        <a:cs typeface="Arial" panose="020B0604020202020204" pitchFamily="34" charset="0"/>
                      </a:endParaRPr>
                    </a:p>
                  </a:txBody>
                  <a:tcPr marL="182880" marR="182880" marT="182880" marB="182880" anchor="ct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280971156"/>
                  </a:ext>
                </a:extLst>
              </a:tr>
              <a:tr h="2358917">
                <a:tc>
                  <a:txBody>
                    <a:bodyPr/>
                    <a:lstStyle/>
                    <a:p>
                      <a:r>
                        <a:rPr lang="de-DE" sz="2800" noProof="0">
                          <a:solidFill>
                            <a:srgbClr val="002C5C"/>
                          </a:solidFill>
                          <a:latin typeface="Arial" panose="020B0604020202020204" pitchFamily="34" charset="0"/>
                          <a:cs typeface="Arial" panose="020B0604020202020204" pitchFamily="34" charset="0"/>
                        </a:rPr>
                        <a:t>Sich über jemanden lustig machen</a:t>
                      </a:r>
                      <a:endParaRPr lang="de-DE" sz="2800" b="1" noProof="0">
                        <a:solidFill>
                          <a:srgbClr val="002C5C"/>
                        </a:solidFill>
                        <a:latin typeface="Arial" panose="020B0604020202020204" pitchFamily="34" charset="0"/>
                        <a:cs typeface="Arial" panose="020B0604020202020204" pitchFamily="34" charset="0"/>
                      </a:endParaRPr>
                    </a:p>
                  </a:txBody>
                  <a:tcPr marL="182880" marR="182880" marT="182880" marB="182880">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de-DE" sz="2800" b="0" noProof="0">
                          <a:solidFill>
                            <a:srgbClr val="002C5C"/>
                          </a:solidFill>
                          <a:latin typeface="Arial" panose="020B0604020202020204" pitchFamily="34" charset="0"/>
                          <a:cs typeface="Arial" panose="020B0604020202020204" pitchFamily="34" charset="0"/>
                        </a:rPr>
                        <a:t>Absichtlich immer wieder gemein zu jemandem sein</a:t>
                      </a:r>
                    </a:p>
                  </a:txBody>
                  <a:tcPr marL="182880" marR="182880" marT="182880" marB="182880">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3693982694"/>
                  </a:ext>
                </a:extLst>
              </a:tr>
            </a:tbl>
          </a:graphicData>
        </a:graphic>
      </p:graphicFrame>
      <p:sp>
        <p:nvSpPr>
          <p:cNvPr id="10" name="Rectangle 9">
            <a:extLst>
              <a:ext uri="{FF2B5EF4-FFF2-40B4-BE49-F238E27FC236}">
                <a16:creationId xmlns:a16="http://schemas.microsoft.com/office/drawing/2014/main" id="{F512B396-B1C6-0A4B-B924-AF5C66136F31}"/>
              </a:ext>
            </a:extLst>
          </p:cNvPr>
          <p:cNvSpPr/>
          <p:nvPr/>
        </p:nvSpPr>
        <p:spPr>
          <a:xfrm rot="434267">
            <a:off x="1235209" y="5189688"/>
            <a:ext cx="645459" cy="1338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2F6DB4F-BC64-A548-97D6-A22152063C5E}"/>
              </a:ext>
            </a:extLst>
          </p:cNvPr>
          <p:cNvSpPr/>
          <p:nvPr/>
        </p:nvSpPr>
        <p:spPr>
          <a:xfrm rot="14168994">
            <a:off x="594411" y="5193328"/>
            <a:ext cx="748051" cy="12659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1C443988-1265-9241-BDD9-442129F2E5BE}"/>
              </a:ext>
            </a:extLst>
          </p:cNvPr>
          <p:cNvGrpSpPr/>
          <p:nvPr/>
        </p:nvGrpSpPr>
        <p:grpSpPr>
          <a:xfrm rot="5400000">
            <a:off x="7732675" y="4869460"/>
            <a:ext cx="875290" cy="666752"/>
            <a:chOff x="7669567" y="298185"/>
            <a:chExt cx="875290" cy="666752"/>
          </a:xfrm>
        </p:grpSpPr>
        <p:sp>
          <p:nvSpPr>
            <p:cNvPr id="12" name="Rectangle 11">
              <a:extLst>
                <a:ext uri="{FF2B5EF4-FFF2-40B4-BE49-F238E27FC236}">
                  <a16:creationId xmlns:a16="http://schemas.microsoft.com/office/drawing/2014/main" id="{F25B6B7F-E2F1-DB45-A8CD-9EAC22E5D065}"/>
                </a:ext>
              </a:extLst>
            </p:cNvPr>
            <p:cNvSpPr/>
            <p:nvPr/>
          </p:nvSpPr>
          <p:spPr>
            <a:xfrm rot="20242049">
              <a:off x="7669567" y="298185"/>
              <a:ext cx="645459" cy="133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43A9D69-484C-B54A-8E2F-4345C2510144}"/>
                </a:ext>
              </a:extLst>
            </p:cNvPr>
            <p:cNvSpPr/>
            <p:nvPr/>
          </p:nvSpPr>
          <p:spPr>
            <a:xfrm rot="17263142">
              <a:off x="8155189" y="575269"/>
              <a:ext cx="645459" cy="1338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2F050486-2E56-1B4F-B252-E63C071A677C}"/>
              </a:ext>
            </a:extLst>
          </p:cNvPr>
          <p:cNvSpPr txBox="1"/>
          <p:nvPr/>
        </p:nvSpPr>
        <p:spPr>
          <a:xfrm>
            <a:off x="6707062" y="393020"/>
            <a:ext cx="1125911" cy="400110"/>
          </a:xfrm>
          <a:prstGeom prst="rect">
            <a:avLst/>
          </a:prstGeom>
          <a:solidFill>
            <a:schemeClr val="accent6">
              <a:lumMod val="20000"/>
              <a:lumOff val="80000"/>
            </a:schemeClr>
          </a:solidFill>
          <a:ln>
            <a:noFill/>
          </a:ln>
        </p:spPr>
        <p:txBody>
          <a:bodyPr wrap="square" lIns="91440" tIns="91440" rIns="91440" bIns="91440" rtlCol="0">
            <a:spAutoFit/>
          </a:bodyPr>
          <a:lstStyle/>
          <a:p>
            <a:pPr algn="ctr"/>
            <a:r>
              <a:rPr lang="en-US" sz="1400" b="1" i="0" err="1">
                <a:solidFill>
                  <a:schemeClr val="accent1"/>
                </a:solidFill>
                <a:latin typeface="Arial" panose="020B0604020202020204" pitchFamily="34" charset="0"/>
                <a:cs typeface="Arial" panose="020B0604020202020204" pitchFamily="34" charset="0"/>
              </a:rPr>
              <a:t>Lektion</a:t>
            </a:r>
            <a:r>
              <a:rPr lang="en-US" sz="1400" b="1" i="0">
                <a:solidFill>
                  <a:schemeClr val="accent1"/>
                </a:solidFill>
                <a:latin typeface="Arial" panose="020B0604020202020204" pitchFamily="34" charset="0"/>
                <a:cs typeface="Arial" panose="020B0604020202020204" pitchFamily="34" charset="0"/>
              </a:rPr>
              <a:t> 2</a:t>
            </a:r>
          </a:p>
        </p:txBody>
      </p:sp>
    </p:spTree>
    <p:extLst>
      <p:ext uri="{BB962C8B-B14F-4D97-AF65-F5344CB8AC3E}">
        <p14:creationId xmlns:p14="http://schemas.microsoft.com/office/powerpoint/2010/main" val="3700663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Amazing Me">
      <a:dk1>
        <a:srgbClr val="000000"/>
      </a:dk1>
      <a:lt1>
        <a:srgbClr val="FFFFFF"/>
      </a:lt1>
      <a:dk2>
        <a:srgbClr val="44546A"/>
      </a:dk2>
      <a:lt2>
        <a:srgbClr val="E7E6E6"/>
      </a:lt2>
      <a:accent1>
        <a:srgbClr val="0083D3"/>
      </a:accent1>
      <a:accent2>
        <a:srgbClr val="E77922"/>
      </a:accent2>
      <a:accent3>
        <a:srgbClr val="3B9B47"/>
      </a:accent3>
      <a:accent4>
        <a:srgbClr val="E9D946"/>
      </a:accent4>
      <a:accent5>
        <a:srgbClr val="D32C30"/>
      </a:accent5>
      <a:accent6>
        <a:srgbClr val="34C7F5"/>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a79e2bb-7aaf-4e2c-9539-3aa44b2e1991">
      <Terms xmlns="http://schemas.microsoft.com/office/infopath/2007/PartnerControls"/>
    </lcf76f155ced4ddcb4097134ff3c332f>
    <TaxCatchAll xmlns="30f8d9ab-8048-4911-afe4-f0c444fa604b" xsi:nil="true"/>
    <Datum xmlns="7a79e2bb-7aaf-4e2c-9539-3aa44b2e1991" xsi:nil="true"/>
    <Bild xmlns="7a79e2bb-7aaf-4e2c-9539-3aa44b2e1991" xsi:nil="true"/>
    <_dlc_DocId xmlns="30f8d9ab-8048-4911-afe4-f0c444fa604b">AFYC7NJT7KP2-1905227610-1577801</_dlc_DocId>
    <_dlc_DocIdUrl xmlns="30f8d9ab-8048-4911-afe4-f0c444fa604b">
      <Url>https://eduversum.sharepoint.com/sites/Daten/_layouts/15/DocIdRedir.aspx?ID=AFYC7NJT7KP2-1905227610-1577801</Url>
      <Description>AFYC7NJT7KP2-1905227610-1577801</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5D1B8075EB9DED45B7C769BB92FD9C0F" ma:contentTypeVersion="20" ma:contentTypeDescription="Ein neues Dokument erstellen." ma:contentTypeScope="" ma:versionID="74b06a7eef6acc975d56691292f7d570">
  <xsd:schema xmlns:xsd="http://www.w3.org/2001/XMLSchema" xmlns:xs="http://www.w3.org/2001/XMLSchema" xmlns:p="http://schemas.microsoft.com/office/2006/metadata/properties" xmlns:ns2="30f8d9ab-8048-4911-afe4-f0c444fa604b" xmlns:ns3="7a79e2bb-7aaf-4e2c-9539-3aa44b2e1991" targetNamespace="http://schemas.microsoft.com/office/2006/metadata/properties" ma:root="true" ma:fieldsID="d51bbee72040fb2b1fcbbdcc925b4aa3" ns2:_="" ns3:_="">
    <xsd:import namespace="30f8d9ab-8048-4911-afe4-f0c444fa604b"/>
    <xsd:import namespace="7a79e2bb-7aaf-4e2c-9539-3aa44b2e1991"/>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Location" minOccurs="0"/>
                <xsd:element ref="ns3:lcf76f155ced4ddcb4097134ff3c332f" minOccurs="0"/>
                <xsd:element ref="ns2:TaxCatchAll" minOccurs="0"/>
                <xsd:element ref="ns3:Bild" minOccurs="0"/>
                <xsd:element ref="ns3:Datum"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f8d9ab-8048-4911-afe4-f0c444fa604b" elementFormDefault="qualified">
    <xsd:import namespace="http://schemas.microsoft.com/office/2006/documentManagement/types"/>
    <xsd:import namespace="http://schemas.microsoft.com/office/infopath/2007/PartnerControls"/>
    <xsd:element name="_dlc_DocId" ma:index="8" nillable="true" ma:displayName="Wert der Dokument-ID" ma:description="Der Wert der diesem Element zugewiesenen Dokument-ID." ma:internalName="_dlc_DocId" ma:readOnly="true">
      <xsd:simpleType>
        <xsd:restriction base="dms:Text"/>
      </xsd:simpleType>
    </xsd:element>
    <xsd:element name="_dlc_DocIdUrl" ma:index="9" nillable="true" ma:displayName="Dokument-ID" ma:description="Permanenter Hyperlink zu diesem Dok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Freigegeben für - Details" ma:internalName="SharedWithDetails" ma:readOnly="true">
      <xsd:simpleType>
        <xsd:restriction base="dms:Note">
          <xsd:maxLength value="255"/>
        </xsd:restriction>
      </xsd:simpleType>
    </xsd:element>
    <xsd:element name="TaxCatchAll" ma:index="26" nillable="true" ma:displayName="Taxonomy Catch All Column" ma:hidden="true" ma:list="{73118d65-9841-492c-863f-c04d5189ea37}" ma:internalName="TaxCatchAll" ma:showField="CatchAllData" ma:web="30f8d9ab-8048-4911-afe4-f0c444fa604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a79e2bb-7aaf-4e2c-9539-3aa44b2e199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lcf76f155ced4ddcb4097134ff3c332f" ma:index="25" nillable="true" ma:taxonomy="true" ma:internalName="lcf76f155ced4ddcb4097134ff3c332f" ma:taxonomyFieldName="MediaServiceImageTags" ma:displayName="Bildmarkierungen" ma:readOnly="false" ma:fieldId="{5cf76f15-5ced-4ddc-b409-7134ff3c332f}" ma:taxonomyMulti="true" ma:sspId="554680db-5f9e-4042-9a37-9b4b28b7b5db" ma:termSetId="09814cd3-568e-fe90-9814-8d621ff8fb84" ma:anchorId="fba54fb3-c3e1-fe81-a776-ca4b69148c4d" ma:open="true" ma:isKeyword="false">
      <xsd:complexType>
        <xsd:sequence>
          <xsd:element ref="pc:Terms" minOccurs="0" maxOccurs="1"/>
        </xsd:sequence>
      </xsd:complexType>
    </xsd:element>
    <xsd:element name="Bild" ma:index="27" nillable="true" ma:displayName="Bild" ma:format="Thumbnail" ma:internalName="Bild">
      <xsd:simpleType>
        <xsd:restriction base="dms:Unknown"/>
      </xsd:simpleType>
    </xsd:element>
    <xsd:element name="Datum" ma:index="28" nillable="true" ma:displayName="Datum" ma:format="DateOnly" ma:internalName="Datum">
      <xsd:simpleType>
        <xsd:restriction base="dms:DateTime"/>
      </xsd:simple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D4701565-62BD-46B4-8BD7-F968B598ADC3}">
  <ds:schemaRefs>
    <ds:schemaRef ds:uri="http://schemas.microsoft.com/sharepoint/v3/contenttype/forms"/>
  </ds:schemaRefs>
</ds:datastoreItem>
</file>

<file path=customXml/itemProps2.xml><?xml version="1.0" encoding="utf-8"?>
<ds:datastoreItem xmlns:ds="http://schemas.openxmlformats.org/officeDocument/2006/customXml" ds:itemID="{99D768AB-9CCC-4622-8B61-57645008F432}">
  <ds:schemaRefs>
    <ds:schemaRef ds:uri="http://purl.org/dc/terms/"/>
    <ds:schemaRef ds:uri="bf527315-0551-4a1f-b364-6fbdeb2e3c66"/>
    <ds:schemaRef ds:uri="http://schemas.microsoft.com/office/2006/documentManagement/types"/>
    <ds:schemaRef ds:uri="http://schemas.openxmlformats.org/package/2006/metadata/core-properties"/>
    <ds:schemaRef ds:uri="http://www.w3.org/XML/1998/namespace"/>
    <ds:schemaRef ds:uri="http://schemas.microsoft.com/office/2006/metadata/properties"/>
    <ds:schemaRef ds:uri="http://schemas.microsoft.com/office/infopath/2007/PartnerControls"/>
    <ds:schemaRef ds:uri="http://purl.org/dc/dcmitype/"/>
    <ds:schemaRef ds:uri="e70f31fe-9c0d-4678-96c0-ea7e3214c6a3"/>
    <ds:schemaRef ds:uri="http://purl.org/dc/elements/1.1/"/>
  </ds:schemaRefs>
</ds:datastoreItem>
</file>

<file path=customXml/itemProps3.xml><?xml version="1.0" encoding="utf-8"?>
<ds:datastoreItem xmlns:ds="http://schemas.openxmlformats.org/officeDocument/2006/customXml" ds:itemID="{A7CA62E3-0271-40F2-8C4E-98B802581616}"/>
</file>

<file path=customXml/itemProps4.xml><?xml version="1.0" encoding="utf-8"?>
<ds:datastoreItem xmlns:ds="http://schemas.openxmlformats.org/officeDocument/2006/customXml" ds:itemID="{87ED33E1-3D33-4EF3-9858-13985FD22E0F}"/>
</file>

<file path=docProps/app.xml><?xml version="1.0" encoding="utf-8"?>
<Properties xmlns="http://schemas.openxmlformats.org/officeDocument/2006/extended-properties" xmlns:vt="http://schemas.openxmlformats.org/officeDocument/2006/docPropsVTypes">
  <Template>Office Theme</Template>
  <TotalTime>0</TotalTime>
  <Words>3063</Words>
  <Application>Microsoft Office PowerPoint</Application>
  <PresentationFormat>On-screen Show (4:3)</PresentationFormat>
  <Paragraphs>264</Paragraphs>
  <Slides>18</Slides>
  <Notes>18</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Tahoma</vt:lpstr>
      <vt:lpstr>Office Theme</vt:lpstr>
      <vt:lpstr>PowerPoint Presentation</vt:lpstr>
      <vt:lpstr>… sprechen wir über  unsere Körper und unser Körperbewusstsein.  Wie können wir dafür einen vertrauensvollen,  respektvollen und  wertschätzenden  Raum schaffen?</vt:lpstr>
      <vt:lpstr>Körperbewusstsein</vt:lpstr>
      <vt:lpstr>Körperfunktionalität</vt:lpstr>
      <vt:lpstr>Körper können eine Menge!</vt:lpstr>
      <vt:lpstr>Aus negativ wird positiv!</vt:lpstr>
      <vt:lpstr>Welche Dinge kannst du sagen, denken,  oder tun, um selbstbewusster  zu sein?</vt:lpstr>
      <vt:lpstr>Mobbing und Hänseleien</vt:lpstr>
      <vt:lpstr>Was ist der Unterschied?</vt:lpstr>
      <vt:lpstr>Mobbing und Hänseleien aufgrund des Gewichts</vt:lpstr>
      <vt:lpstr>Die Antimobbingregeln der Schule</vt:lpstr>
      <vt:lpstr>Was können wir gemeinsam tun, um Mobbing zu stoppen?</vt:lpstr>
      <vt:lpstr>Rückblick</vt:lpstr>
      <vt:lpstr>Rollenspiel</vt:lpstr>
      <vt:lpstr>Wie man Mobbing und Hänseleien stoppt</vt:lpstr>
      <vt:lpstr>Rückblick</vt:lpstr>
      <vt:lpstr>3-2-1</vt:lpstr>
      <vt:lpstr>Wörterverzeichnis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Becky Johnson</dc:creator>
  <cp:lastModifiedBy>Willenbrock, Lina</cp:lastModifiedBy>
  <cp:revision>33</cp:revision>
  <dcterms:created xsi:type="dcterms:W3CDTF">2020-04-29T16:43:04Z</dcterms:created>
  <dcterms:modified xsi:type="dcterms:W3CDTF">2023-03-24T14:40:33Z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0x0101005D1B8075EB9DED45B7C769BB92FD9C0F</vt:lpwstr>
  </property>
  <property fmtid="{D5CDD505-2E9C-101B-9397-08002B2CF9AE}" pid="3" name="MediaServiceImageTags">
    <vt:lpwstr/>
  </property>
  <property fmtid="{D5CDD505-2E9C-101B-9397-08002B2CF9AE}" pid="4" name="_dlc_DocIdItemGuid">
    <vt:lpwstr>245990c1-bbab-49d8-be7a-d3adce320713</vt:lpwstr>
  </property>
</Properties>
</file>