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60" r:id="rId4"/>
  </p:sldMasterIdLst>
  <p:notesMasterIdLst>
    <p:notesMasterId r:id="rId22"/>
  </p:notesMasterIdLst>
  <p:sldIdLst>
    <p:sldId id="257" r:id="rId5"/>
    <p:sldId id="256" r:id="rId6"/>
    <p:sldId id="258" r:id="rId7"/>
    <p:sldId id="259" r:id="rId8"/>
    <p:sldId id="260" r:id="rId9"/>
    <p:sldId id="273" r:id="rId10"/>
    <p:sldId id="263" r:id="rId11"/>
    <p:sldId id="264" r:id="rId12"/>
    <p:sldId id="265" r:id="rId13"/>
    <p:sldId id="274" r:id="rId14"/>
    <p:sldId id="275" r:id="rId15"/>
    <p:sldId id="276" r:id="rId16"/>
    <p:sldId id="277" r:id="rId17"/>
    <p:sldId id="278" r:id="rId18"/>
    <p:sldId id="279" r:id="rId19"/>
    <p:sldId id="272" r:id="rId20"/>
    <p:sldId id="28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B5EA616-3FE0-C08F-E2F6-D93A6938570F}" name="Philipp Stallbaumer" initials="PS" userId="S::philippstallbaumer@ustudio.global::29f7b192-119a-4913-b3a5-f1feb00b2b42" providerId="AD"/>
  <p188:author id="{06EF012F-C47B-DE18-A180-6BD57FFCB23E}" name="Sattelkau, Katja" initials="SK" userId="S::Katja.Sattelkau@unilever.com::88516f45-44d4-42e5-9254-2240ef1b9cb9" providerId="AD"/>
  <p188:author id="{C42A1364-4E9E-958E-1AC5-3B89C7D9A8C2}" name="Stahl, Lena" initials="SL" userId="S::lena.stahl@edelman.com::ffcd6e55-c3fc-47a0-be52-635c6064b70c" providerId="AD"/>
  <p188:author id="{D0C282C6-B3FD-F71F-A5B4-826EE9CF950D}" name="Karl-Heinz Haas" initials="KHH" userId="252c430f9f221365" providerId="Windows Live"/>
  <p188:author id="{7BCBEAE4-FE4C-E1F2-DB69-025CDC7C0E95}" name="Gastbenutzer" initials="Ga" userId="S::urn:spo:anon#a033d7d02d68c4cfd07dda2a7ddc7c037dfb14de300e43446262103de7f95c2f::" providerId="AD"/>
  <p188:author id="{1AF01BFC-A563-D105-97EB-8DB6B52F4439}" name="Resi Kuehne" initials="RK" userId="S::resikuehne@ustudio.global::50c986c0-9ece-47a5-befe-45af3f504bd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Huggins" initials="SH" lastIdx="6" clrIdx="0">
    <p:extLst>
      <p:ext uri="{19B8F6BF-5375-455C-9EA6-DF929625EA0E}">
        <p15:presenceInfo xmlns:p15="http://schemas.microsoft.com/office/powerpoint/2012/main" userId="59eb9de97f697fbe" providerId="Windows Live"/>
      </p:ext>
    </p:extLst>
  </p:cmAuthor>
  <p:cmAuthor id="2" name="June, Stacie" initials="JS" lastIdx="2" clrIdx="1">
    <p:extLst>
      <p:ext uri="{19B8F6BF-5375-455C-9EA6-DF929625EA0E}">
        <p15:presenceInfo xmlns:p15="http://schemas.microsoft.com/office/powerpoint/2012/main" userId="S::Stacie.June@unilever.com::6afff757-5416-4aaf-bc58-7f8085e7d7d4" providerId="AD"/>
      </p:ext>
    </p:extLst>
  </p:cmAuthor>
  <p:cmAuthor id="3" name="Sarah Binns" initials="SB" lastIdx="1" clrIdx="2">
    <p:extLst>
      <p:ext uri="{19B8F6BF-5375-455C-9EA6-DF929625EA0E}">
        <p15:presenceInfo xmlns:p15="http://schemas.microsoft.com/office/powerpoint/2012/main" userId="44ca82e01afbb258" providerId="Windows Live"/>
      </p:ext>
    </p:extLst>
  </p:cmAuthor>
  <p:cmAuthor id="4" name="Alex Haworth" initials="AH" lastIdx="2" clrIdx="3">
    <p:extLst>
      <p:ext uri="{19B8F6BF-5375-455C-9EA6-DF929625EA0E}">
        <p15:presenceInfo xmlns:p15="http://schemas.microsoft.com/office/powerpoint/2012/main" userId="S::alex.haworth@wearefutures.com::0d60a2ff-f251-4c07-95d7-0aae2a9a6aa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7A22"/>
    <a:srgbClr val="002C5C"/>
    <a:srgbClr val="0084D4"/>
    <a:srgbClr val="84BD00"/>
    <a:srgbClr val="34C7F5"/>
    <a:srgbClr val="3B9B47"/>
    <a:srgbClr val="0084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p:restoredTop sz="44849" autoAdjust="0"/>
  </p:normalViewPr>
  <p:slideViewPr>
    <p:cSldViewPr snapToGrid="0">
      <p:cViewPr varScale="1">
        <p:scale>
          <a:sx n="38" d="100"/>
          <a:sy n="38" d="100"/>
        </p:scale>
        <p:origin x="2045"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openxmlformats.org/officeDocument/2006/relationships/customXml" Target="../customXml/item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si Kühne" userId="S::resikuehne@ustudio.global::50c986c0-9ece-47a5-befe-45af3f504bd3" providerId="AD" clId="Web-{437BBA29-E0C6-B024-620B-58E15EEFC971}"/>
    <pc:docChg chg="">
      <pc:chgData name="Resi Kühne" userId="S::resikuehne@ustudio.global::50c986c0-9ece-47a5-befe-45af3f504bd3" providerId="AD" clId="Web-{437BBA29-E0C6-B024-620B-58E15EEFC971}" dt="2023-02-22T20:20:28.675" v="0"/>
      <pc:docMkLst>
        <pc:docMk/>
      </pc:docMkLst>
      <pc:sldChg chg="modCm">
        <pc:chgData name="Resi Kühne" userId="S::resikuehne@ustudio.global::50c986c0-9ece-47a5-befe-45af3f504bd3" providerId="AD" clId="Web-{437BBA29-E0C6-B024-620B-58E15EEFC971}" dt="2023-02-22T20:20:28.675" v="0"/>
        <pc:sldMkLst>
          <pc:docMk/>
          <pc:sldMk cId="2858755598" sldId="263"/>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437BBA29-E0C6-B024-620B-58E15EEFC971}" dt="2023-02-22T20:20:28.675" v="0"/>
              <pc2:cmMkLst xmlns:pc2="http://schemas.microsoft.com/office/powerpoint/2019/9/main/command">
                <pc:docMk/>
                <pc:sldMk cId="2858755598" sldId="263"/>
                <pc2:cmMk id="{6CA19A54-5D81-1D42-A4E4-12B36CF91509}"/>
              </pc2:cmMkLst>
            </pc226:cmChg>
          </p:ext>
        </pc:extLst>
      </pc:sldChg>
    </pc:docChg>
  </pc:docChgLst>
  <pc:docChgLst>
    <pc:chgData name="Resi Kühne" userId="S::resikuehne@ustudio.global::50c986c0-9ece-47a5-befe-45af3f504bd3" providerId="AD" clId="Web-{F33CF811-9544-835A-F9D0-CD7B546CBBA7}"/>
    <pc:docChg chg="">
      <pc:chgData name="Resi Kühne" userId="S::resikuehne@ustudio.global::50c986c0-9ece-47a5-befe-45af3f504bd3" providerId="AD" clId="Web-{F33CF811-9544-835A-F9D0-CD7B546CBBA7}" dt="2023-02-21T17:42:47.856" v="4"/>
      <pc:docMkLst>
        <pc:docMk/>
      </pc:docMkLst>
      <pc:sldChg chg="delCm">
        <pc:chgData name="Resi Kühne" userId="S::resikuehne@ustudio.global::50c986c0-9ece-47a5-befe-45af3f504bd3" providerId="AD" clId="Web-{F33CF811-9544-835A-F9D0-CD7B546CBBA7}" dt="2023-02-21T17:35:20.493" v="0"/>
        <pc:sldMkLst>
          <pc:docMk/>
          <pc:sldMk cId="1894482896" sldId="256"/>
        </pc:sldMkLst>
        <pc:extLst>
          <p:ext xmlns:p="http://schemas.openxmlformats.org/presentationml/2006/main" uri="{D6D511B9-2390-475A-947B-AFAB55BFBCF1}">
            <pc226:cmChg xmlns:pc226="http://schemas.microsoft.com/office/powerpoint/2022/06/main/command" chg="del">
              <pc226:chgData name="Resi Kühne" userId="S::resikuehne@ustudio.global::50c986c0-9ece-47a5-befe-45af3f504bd3" providerId="AD" clId="Web-{F33CF811-9544-835A-F9D0-CD7B546CBBA7}" dt="2023-02-21T17:35:20.493" v="0"/>
              <pc2:cmMkLst xmlns:pc2="http://schemas.microsoft.com/office/powerpoint/2019/9/main/command">
                <pc:docMk/>
                <pc:sldMk cId="1894482896" sldId="256"/>
                <pc2:cmMk id="{2CD9B31D-128E-4A2E-9138-452898F8A5DC}"/>
              </pc2:cmMkLst>
            </pc226:cmChg>
          </p:ext>
        </pc:extLst>
      </pc:sldChg>
      <pc:sldChg chg="modCm">
        <pc:chgData name="Resi Kühne" userId="S::resikuehne@ustudio.global::50c986c0-9ece-47a5-befe-45af3f504bd3" providerId="AD" clId="Web-{F33CF811-9544-835A-F9D0-CD7B546CBBA7}" dt="2023-02-21T17:38:38.664" v="1"/>
        <pc:sldMkLst>
          <pc:docMk/>
          <pc:sldMk cId="2913505677" sldId="259"/>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F33CF811-9544-835A-F9D0-CD7B546CBBA7}" dt="2023-02-21T17:38:38.664" v="1"/>
              <pc2:cmMkLst xmlns:pc2="http://schemas.microsoft.com/office/powerpoint/2019/9/main/command">
                <pc:docMk/>
                <pc:sldMk cId="2913505677" sldId="259"/>
                <pc2:cmMk id="{6CDFEBE1-F3D2-B849-AF85-C0912910E7AA}"/>
              </pc2:cmMkLst>
            </pc226:cmChg>
          </p:ext>
        </pc:extLst>
      </pc:sldChg>
      <pc:sldChg chg="modCm">
        <pc:chgData name="Resi Kühne" userId="S::resikuehne@ustudio.global::50c986c0-9ece-47a5-befe-45af3f504bd3" providerId="AD" clId="Web-{F33CF811-9544-835A-F9D0-CD7B546CBBA7}" dt="2023-02-21T17:39:04.995" v="2"/>
        <pc:sldMkLst>
          <pc:docMk/>
          <pc:sldMk cId="2858755598" sldId="263"/>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F33CF811-9544-835A-F9D0-CD7B546CBBA7}" dt="2023-02-21T17:39:04.995" v="2"/>
              <pc2:cmMkLst xmlns:pc2="http://schemas.microsoft.com/office/powerpoint/2019/9/main/command">
                <pc:docMk/>
                <pc:sldMk cId="2858755598" sldId="263"/>
                <pc2:cmMk id="{6CA19A54-5D81-1D42-A4E4-12B36CF91509}"/>
              </pc2:cmMkLst>
            </pc226:cmChg>
          </p:ext>
        </pc:extLst>
      </pc:sldChg>
      <pc:sldChg chg="delCm">
        <pc:chgData name="Resi Kühne" userId="S::resikuehne@ustudio.global::50c986c0-9ece-47a5-befe-45af3f504bd3" providerId="AD" clId="Web-{F33CF811-9544-835A-F9D0-CD7B546CBBA7}" dt="2023-02-21T17:42:47.856" v="4"/>
        <pc:sldMkLst>
          <pc:docMk/>
          <pc:sldMk cId="993698519" sldId="272"/>
        </pc:sldMkLst>
        <pc:extLst>
          <p:ext xmlns:p="http://schemas.openxmlformats.org/presentationml/2006/main" uri="{D6D511B9-2390-475A-947B-AFAB55BFBCF1}">
            <pc226:cmChg xmlns:pc226="http://schemas.microsoft.com/office/powerpoint/2022/06/main/command" chg="del">
              <pc226:chgData name="Resi Kühne" userId="S::resikuehne@ustudio.global::50c986c0-9ece-47a5-befe-45af3f504bd3" providerId="AD" clId="Web-{F33CF811-9544-835A-F9D0-CD7B546CBBA7}" dt="2023-02-21T17:42:47.856" v="4"/>
              <pc2:cmMkLst xmlns:pc2="http://schemas.microsoft.com/office/powerpoint/2019/9/main/command">
                <pc:docMk/>
                <pc:sldMk cId="993698519" sldId="272"/>
                <pc2:cmMk id="{99A59786-82C2-4307-8B77-4007EA65FE33}"/>
              </pc2:cmMkLst>
            </pc226:cmChg>
          </p:ext>
        </pc:extLst>
      </pc:sldChg>
      <pc:sldChg chg="delCm">
        <pc:chgData name="Resi Kühne" userId="S::resikuehne@ustudio.global::50c986c0-9ece-47a5-befe-45af3f504bd3" providerId="AD" clId="Web-{F33CF811-9544-835A-F9D0-CD7B546CBBA7}" dt="2023-02-21T17:42:36.496" v="3"/>
        <pc:sldMkLst>
          <pc:docMk/>
          <pc:sldMk cId="2666370207" sldId="279"/>
        </pc:sldMkLst>
        <pc:extLst>
          <p:ext xmlns:p="http://schemas.openxmlformats.org/presentationml/2006/main" uri="{D6D511B9-2390-475A-947B-AFAB55BFBCF1}">
            <pc226:cmChg xmlns:pc226="http://schemas.microsoft.com/office/powerpoint/2022/06/main/command" chg="del">
              <pc226:chgData name="Resi Kühne" userId="S::resikuehne@ustudio.global::50c986c0-9ece-47a5-befe-45af3f504bd3" providerId="AD" clId="Web-{F33CF811-9544-835A-F9D0-CD7B546CBBA7}" dt="2023-02-21T17:42:36.496" v="3"/>
              <pc2:cmMkLst xmlns:pc2="http://schemas.microsoft.com/office/powerpoint/2019/9/main/command">
                <pc:docMk/>
                <pc:sldMk cId="2666370207" sldId="279"/>
                <pc2:cmMk id="{7238AA5C-7113-410C-AC6D-767B27541D1F}"/>
              </pc2:cmMkLst>
            </pc226:cmChg>
          </p:ext>
        </pc:extLst>
      </pc:sldChg>
    </pc:docChg>
  </pc:docChgLst>
  <pc:docChgLst>
    <pc:chgData name="Willenbrock, Lina" userId="6bee807a-25e2-41f4-8a7c-9ecbf8c28360" providerId="ADAL" clId="{46556A77-5563-4192-9D58-A6DAC50A9156}"/>
    <pc:docChg chg="modSld">
      <pc:chgData name="Willenbrock, Lina" userId="6bee807a-25e2-41f4-8a7c-9ecbf8c28360" providerId="ADAL" clId="{46556A77-5563-4192-9D58-A6DAC50A9156}" dt="2023-03-24T14:34:22.101" v="21"/>
      <pc:docMkLst>
        <pc:docMk/>
      </pc:docMkLst>
      <pc:sldChg chg="delCm">
        <pc:chgData name="Willenbrock, Lina" userId="6bee807a-25e2-41f4-8a7c-9ecbf8c28360" providerId="ADAL" clId="{46556A77-5563-4192-9D58-A6DAC50A9156}" dt="2023-03-24T14:32:23.938" v="2"/>
        <pc:sldMkLst>
          <pc:docMk/>
          <pc:sldMk cId="1894482896" sldId="256"/>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2:22.821" v="1"/>
              <pc2:cmMkLst xmlns:pc2="http://schemas.microsoft.com/office/powerpoint/2019/9/main/command">
                <pc:docMk/>
                <pc:sldMk cId="1894482896" sldId="256"/>
                <pc2:cmMk id="{D4257B3B-ADCB-487A-8825-B3BD9FD0041B}"/>
              </pc2:cmMkLst>
            </pc226:cmChg>
            <pc226:cmChg xmlns:pc226="http://schemas.microsoft.com/office/powerpoint/2022/06/main/command" chg="del">
              <pc226:chgData name="Willenbrock, Lina" userId="6bee807a-25e2-41f4-8a7c-9ecbf8c28360" providerId="ADAL" clId="{46556A77-5563-4192-9D58-A6DAC50A9156}" dt="2023-03-24T14:32:23.938" v="2"/>
              <pc2:cmMkLst xmlns:pc2="http://schemas.microsoft.com/office/powerpoint/2019/9/main/command">
                <pc:docMk/>
                <pc:sldMk cId="1894482896" sldId="256"/>
                <pc2:cmMk id="{62B47DDA-867E-4066-95CA-4E0FD411A5E5}"/>
              </pc2:cmMkLst>
            </pc226:cmChg>
          </p:ext>
        </pc:extLst>
      </pc:sldChg>
      <pc:sldChg chg="delCm">
        <pc:chgData name="Willenbrock, Lina" userId="6bee807a-25e2-41f4-8a7c-9ecbf8c28360" providerId="ADAL" clId="{46556A77-5563-4192-9D58-A6DAC50A9156}" dt="2023-03-24T14:32:18.898" v="0"/>
        <pc:sldMkLst>
          <pc:docMk/>
          <pc:sldMk cId="3555013467" sldId="257"/>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2:18.898" v="0"/>
              <pc2:cmMkLst xmlns:pc2="http://schemas.microsoft.com/office/powerpoint/2019/9/main/command">
                <pc:docMk/>
                <pc:sldMk cId="3555013467" sldId="257"/>
                <pc2:cmMk id="{1937FD2B-95AC-4074-BBD7-C748518956D4}"/>
              </pc2:cmMkLst>
            </pc226:cmChg>
          </p:ext>
        </pc:extLst>
      </pc:sldChg>
      <pc:sldChg chg="delCm">
        <pc:chgData name="Willenbrock, Lina" userId="6bee807a-25e2-41f4-8a7c-9ecbf8c28360" providerId="ADAL" clId="{46556A77-5563-4192-9D58-A6DAC50A9156}" dt="2023-03-24T14:32:32.911" v="3"/>
        <pc:sldMkLst>
          <pc:docMk/>
          <pc:sldMk cId="1103532363" sldId="258"/>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2:32.911" v="3"/>
              <pc2:cmMkLst xmlns:pc2="http://schemas.microsoft.com/office/powerpoint/2019/9/main/command">
                <pc:docMk/>
                <pc:sldMk cId="1103532363" sldId="258"/>
                <pc2:cmMk id="{5F10EAD6-3550-4BFC-B24C-C58E643EE1B6}"/>
              </pc2:cmMkLst>
            </pc226:cmChg>
          </p:ext>
        </pc:extLst>
      </pc:sldChg>
      <pc:sldChg chg="delCm">
        <pc:chgData name="Willenbrock, Lina" userId="6bee807a-25e2-41f4-8a7c-9ecbf8c28360" providerId="ADAL" clId="{46556A77-5563-4192-9D58-A6DAC50A9156}" dt="2023-03-24T14:32:42.111" v="4"/>
        <pc:sldMkLst>
          <pc:docMk/>
          <pc:sldMk cId="2913505677" sldId="259"/>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2:42.111" v="4"/>
              <pc2:cmMkLst xmlns:pc2="http://schemas.microsoft.com/office/powerpoint/2019/9/main/command">
                <pc:docMk/>
                <pc:sldMk cId="2913505677" sldId="259"/>
                <pc2:cmMk id="{6CDFEBE1-F3D2-B849-AF85-C0912910E7AA}"/>
              </pc2:cmMkLst>
            </pc226:cmChg>
          </p:ext>
        </pc:extLst>
      </pc:sldChg>
      <pc:sldChg chg="delCm">
        <pc:chgData name="Willenbrock, Lina" userId="6bee807a-25e2-41f4-8a7c-9ecbf8c28360" providerId="ADAL" clId="{46556A77-5563-4192-9D58-A6DAC50A9156}" dt="2023-03-24T14:32:54.865" v="5"/>
        <pc:sldMkLst>
          <pc:docMk/>
          <pc:sldMk cId="2482535883" sldId="260"/>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2:54.865" v="5"/>
              <pc2:cmMkLst xmlns:pc2="http://schemas.microsoft.com/office/powerpoint/2019/9/main/command">
                <pc:docMk/>
                <pc:sldMk cId="2482535883" sldId="260"/>
                <pc2:cmMk id="{35D1498A-3A8E-4AAB-943E-485845DB3C00}"/>
              </pc2:cmMkLst>
            </pc226:cmChg>
          </p:ext>
        </pc:extLst>
      </pc:sldChg>
      <pc:sldChg chg="delCm">
        <pc:chgData name="Willenbrock, Lina" userId="6bee807a-25e2-41f4-8a7c-9ecbf8c28360" providerId="ADAL" clId="{46556A77-5563-4192-9D58-A6DAC50A9156}" dt="2023-03-24T14:33:33.301" v="12"/>
        <pc:sldMkLst>
          <pc:docMk/>
          <pc:sldMk cId="2858755598" sldId="263"/>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3:33.301" v="12"/>
              <pc2:cmMkLst xmlns:pc2="http://schemas.microsoft.com/office/powerpoint/2019/9/main/command">
                <pc:docMk/>
                <pc:sldMk cId="2858755598" sldId="263"/>
                <pc2:cmMk id="{6CA19A54-5D81-1D42-A4E4-12B36CF91509}"/>
              </pc2:cmMkLst>
            </pc226:cmChg>
          </p:ext>
        </pc:extLst>
      </pc:sldChg>
      <pc:sldChg chg="delCm">
        <pc:chgData name="Willenbrock, Lina" userId="6bee807a-25e2-41f4-8a7c-9ecbf8c28360" providerId="ADAL" clId="{46556A77-5563-4192-9D58-A6DAC50A9156}" dt="2023-03-24T14:34:22.101" v="21"/>
        <pc:sldMkLst>
          <pc:docMk/>
          <pc:sldMk cId="993698519" sldId="272"/>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4:22.101" v="21"/>
              <pc2:cmMkLst xmlns:pc2="http://schemas.microsoft.com/office/powerpoint/2019/9/main/command">
                <pc:docMk/>
                <pc:sldMk cId="993698519" sldId="272"/>
                <pc2:cmMk id="{0EA66768-D063-D14B-907E-247E586A4877}"/>
              </pc2:cmMkLst>
            </pc226:cmChg>
            <pc226:cmChg xmlns:pc226="http://schemas.microsoft.com/office/powerpoint/2022/06/main/command" chg="del">
              <pc226:chgData name="Willenbrock, Lina" userId="6bee807a-25e2-41f4-8a7c-9ecbf8c28360" providerId="ADAL" clId="{46556A77-5563-4192-9D58-A6DAC50A9156}" dt="2023-03-24T14:34:19.900" v="20"/>
              <pc2:cmMkLst xmlns:pc2="http://schemas.microsoft.com/office/powerpoint/2019/9/main/command">
                <pc:docMk/>
                <pc:sldMk cId="993698519" sldId="272"/>
                <pc2:cmMk id="{F2ED91E1-8DE3-4C79-95FC-343199453183}"/>
              </pc2:cmMkLst>
            </pc226:cmChg>
          </p:ext>
        </pc:extLst>
      </pc:sldChg>
      <pc:sldChg chg="modNotesTx">
        <pc:chgData name="Willenbrock, Lina" userId="6bee807a-25e2-41f4-8a7c-9ecbf8c28360" providerId="ADAL" clId="{46556A77-5563-4192-9D58-A6DAC50A9156}" dt="2023-03-24T14:33:27.840" v="11" actId="20577"/>
        <pc:sldMkLst>
          <pc:docMk/>
          <pc:sldMk cId="2606361096" sldId="273"/>
        </pc:sldMkLst>
      </pc:sldChg>
      <pc:sldChg chg="delCm">
        <pc:chgData name="Willenbrock, Lina" userId="6bee807a-25e2-41f4-8a7c-9ecbf8c28360" providerId="ADAL" clId="{46556A77-5563-4192-9D58-A6DAC50A9156}" dt="2023-03-24T14:33:48.300" v="15"/>
        <pc:sldMkLst>
          <pc:docMk/>
          <pc:sldMk cId="3285830939" sldId="274"/>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3:48.300" v="15"/>
              <pc2:cmMkLst xmlns:pc2="http://schemas.microsoft.com/office/powerpoint/2019/9/main/command">
                <pc:docMk/>
                <pc:sldMk cId="3285830939" sldId="274"/>
                <pc2:cmMk id="{4540D31C-E70E-4380-BC00-112961C626A9}"/>
              </pc2:cmMkLst>
            </pc226:cmChg>
            <pc226:cmChg xmlns:pc226="http://schemas.microsoft.com/office/powerpoint/2022/06/main/command" chg="del">
              <pc226:chgData name="Willenbrock, Lina" userId="6bee807a-25e2-41f4-8a7c-9ecbf8c28360" providerId="ADAL" clId="{46556A77-5563-4192-9D58-A6DAC50A9156}" dt="2023-03-24T14:33:45.986" v="13"/>
              <pc2:cmMkLst xmlns:pc2="http://schemas.microsoft.com/office/powerpoint/2019/9/main/command">
                <pc:docMk/>
                <pc:sldMk cId="3285830939" sldId="274"/>
                <pc2:cmMk id="{419BD834-C4AE-477B-9AA4-A58A6126F7A7}"/>
              </pc2:cmMkLst>
            </pc226:cmChg>
            <pc226:cmChg xmlns:pc226="http://schemas.microsoft.com/office/powerpoint/2022/06/main/command" chg="del">
              <pc226:chgData name="Willenbrock, Lina" userId="6bee807a-25e2-41f4-8a7c-9ecbf8c28360" providerId="ADAL" clId="{46556A77-5563-4192-9D58-A6DAC50A9156}" dt="2023-03-24T14:33:47.120" v="14"/>
              <pc2:cmMkLst xmlns:pc2="http://schemas.microsoft.com/office/powerpoint/2019/9/main/command">
                <pc:docMk/>
                <pc:sldMk cId="3285830939" sldId="274"/>
                <pc2:cmMk id="{F89852F0-3A48-4178-8DFD-5D1ED9BE82D7}"/>
              </pc2:cmMkLst>
            </pc226:cmChg>
          </p:ext>
        </pc:extLst>
      </pc:sldChg>
      <pc:sldChg chg="delCm">
        <pc:chgData name="Willenbrock, Lina" userId="6bee807a-25e2-41f4-8a7c-9ecbf8c28360" providerId="ADAL" clId="{46556A77-5563-4192-9D58-A6DAC50A9156}" dt="2023-03-24T14:33:53.413" v="16"/>
        <pc:sldMkLst>
          <pc:docMk/>
          <pc:sldMk cId="771824978" sldId="275"/>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3:53.413" v="16"/>
              <pc2:cmMkLst xmlns:pc2="http://schemas.microsoft.com/office/powerpoint/2019/9/main/command">
                <pc:docMk/>
                <pc:sldMk cId="771824978" sldId="275"/>
                <pc2:cmMk id="{FCABF29C-2787-4A2A-8051-853AFEA8F6A6}"/>
              </pc2:cmMkLst>
            </pc226:cmChg>
          </p:ext>
        </pc:extLst>
      </pc:sldChg>
      <pc:sldChg chg="delCm">
        <pc:chgData name="Willenbrock, Lina" userId="6bee807a-25e2-41f4-8a7c-9ecbf8c28360" providerId="ADAL" clId="{46556A77-5563-4192-9D58-A6DAC50A9156}" dt="2023-03-24T14:34:02.324" v="17"/>
        <pc:sldMkLst>
          <pc:docMk/>
          <pc:sldMk cId="2548554272" sldId="277"/>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4:02.324" v="17"/>
              <pc2:cmMkLst xmlns:pc2="http://schemas.microsoft.com/office/powerpoint/2019/9/main/command">
                <pc:docMk/>
                <pc:sldMk cId="2548554272" sldId="277"/>
                <pc2:cmMk id="{B631178A-92CE-F847-914F-F87F093A92F5}"/>
              </pc2:cmMkLst>
            </pc226:cmChg>
          </p:ext>
        </pc:extLst>
      </pc:sldChg>
      <pc:sldChg chg="delCm">
        <pc:chgData name="Willenbrock, Lina" userId="6bee807a-25e2-41f4-8a7c-9ecbf8c28360" providerId="ADAL" clId="{46556A77-5563-4192-9D58-A6DAC50A9156}" dt="2023-03-24T14:34:14.150" v="19"/>
        <pc:sldMkLst>
          <pc:docMk/>
          <pc:sldMk cId="2666370207" sldId="279"/>
        </pc:sldMkLst>
        <pc:extLst>
          <p:ext xmlns:p="http://schemas.openxmlformats.org/presentationml/2006/main" uri="{D6D511B9-2390-475A-947B-AFAB55BFBCF1}">
            <pc226:cmChg xmlns:pc226="http://schemas.microsoft.com/office/powerpoint/2022/06/main/command" chg="del">
              <pc226:chgData name="Willenbrock, Lina" userId="6bee807a-25e2-41f4-8a7c-9ecbf8c28360" providerId="ADAL" clId="{46556A77-5563-4192-9D58-A6DAC50A9156}" dt="2023-03-24T14:34:14.150" v="19"/>
              <pc2:cmMkLst xmlns:pc2="http://schemas.microsoft.com/office/powerpoint/2019/9/main/command">
                <pc:docMk/>
                <pc:sldMk cId="2666370207" sldId="279"/>
                <pc2:cmMk id="{A425E82B-B42E-1F44-A74F-778EA12F232F}"/>
              </pc2:cmMkLst>
            </pc226:cmChg>
            <pc226:cmChg xmlns:pc226="http://schemas.microsoft.com/office/powerpoint/2022/06/main/command" chg="del">
              <pc226:chgData name="Willenbrock, Lina" userId="6bee807a-25e2-41f4-8a7c-9ecbf8c28360" providerId="ADAL" clId="{46556A77-5563-4192-9D58-A6DAC50A9156}" dt="2023-03-24T14:34:10.370" v="18"/>
              <pc2:cmMkLst xmlns:pc2="http://schemas.microsoft.com/office/powerpoint/2019/9/main/command">
                <pc:docMk/>
                <pc:sldMk cId="2666370207" sldId="279"/>
                <pc2:cmMk id="{62DFBAAA-52D4-4A98-BE5C-9E8A64DB93B9}"/>
              </pc2:cmMkLst>
            </pc226:cmChg>
          </p:ext>
        </pc:extLst>
      </pc:sldChg>
    </pc:docChg>
  </pc:docChgLst>
  <pc:docChgLst>
    <pc:chgData name="Resi Kühne" userId="S::resikuehne@ustudio.global::50c986c0-9ece-47a5-befe-45af3f504bd3" providerId="AD" clId="Web-{FA72285A-BACE-B340-3C92-F14CAC54AD28}"/>
    <pc:docChg chg="">
      <pc:chgData name="Resi Kühne" userId="S::resikuehne@ustudio.global::50c986c0-9ece-47a5-befe-45af3f504bd3" providerId="AD" clId="Web-{FA72285A-BACE-B340-3C92-F14CAC54AD28}" dt="2023-03-10T12:46:06.111" v="2"/>
      <pc:docMkLst>
        <pc:docMk/>
      </pc:docMkLst>
      <pc:sldChg chg="modCm">
        <pc:chgData name="Resi Kühne" userId="S::resikuehne@ustudio.global::50c986c0-9ece-47a5-befe-45af3f504bd3" providerId="AD" clId="Web-{FA72285A-BACE-B340-3C92-F14CAC54AD28}" dt="2023-03-10T12:45:08.781" v="0"/>
        <pc:sldMkLst>
          <pc:docMk/>
          <pc:sldMk cId="2913505677" sldId="259"/>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FA72285A-BACE-B340-3C92-F14CAC54AD28}" dt="2023-03-10T12:45:08.781" v="0"/>
              <pc2:cmMkLst xmlns:pc2="http://schemas.microsoft.com/office/powerpoint/2019/9/main/command">
                <pc:docMk/>
                <pc:sldMk cId="2913505677" sldId="259"/>
                <pc2:cmMk id="{6CDFEBE1-F3D2-B849-AF85-C0912910E7AA}"/>
              </pc2:cmMkLst>
            </pc226:cmChg>
          </p:ext>
        </pc:extLst>
      </pc:sldChg>
      <pc:sldChg chg="modCm">
        <pc:chgData name="Resi Kühne" userId="S::resikuehne@ustudio.global::50c986c0-9ece-47a5-befe-45af3f504bd3" providerId="AD" clId="Web-{FA72285A-BACE-B340-3C92-F14CAC54AD28}" dt="2023-03-10T12:45:43.985" v="1"/>
        <pc:sldMkLst>
          <pc:docMk/>
          <pc:sldMk cId="2858755598" sldId="263"/>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FA72285A-BACE-B340-3C92-F14CAC54AD28}" dt="2023-03-10T12:45:43.985" v="1"/>
              <pc2:cmMkLst xmlns:pc2="http://schemas.microsoft.com/office/powerpoint/2019/9/main/command">
                <pc:docMk/>
                <pc:sldMk cId="2858755598" sldId="263"/>
                <pc2:cmMk id="{6CA19A54-5D81-1D42-A4E4-12B36CF91509}"/>
              </pc2:cmMkLst>
            </pc226:cmChg>
          </p:ext>
        </pc:extLst>
      </pc:sldChg>
      <pc:sldChg chg="modCm">
        <pc:chgData name="Resi Kühne" userId="S::resikuehne@ustudio.global::50c986c0-9ece-47a5-befe-45af3f504bd3" providerId="AD" clId="Web-{FA72285A-BACE-B340-3C92-F14CAC54AD28}" dt="2023-03-10T12:46:06.111" v="2"/>
        <pc:sldMkLst>
          <pc:docMk/>
          <pc:sldMk cId="2548554272" sldId="277"/>
        </pc:sldMkLst>
        <pc:extLst>
          <p:ext xmlns:p="http://schemas.openxmlformats.org/presentationml/2006/main" uri="{D6D511B9-2390-475A-947B-AFAB55BFBCF1}">
            <pc226:cmChg xmlns:pc226="http://schemas.microsoft.com/office/powerpoint/2022/06/main/command" chg="mod">
              <pc226:chgData name="Resi Kühne" userId="S::resikuehne@ustudio.global::50c986c0-9ece-47a5-befe-45af3f504bd3" providerId="AD" clId="Web-{FA72285A-BACE-B340-3C92-F14CAC54AD28}" dt="2023-03-10T12:46:06.111" v="2"/>
              <pc2:cmMkLst xmlns:pc2="http://schemas.microsoft.com/office/powerpoint/2019/9/main/command">
                <pc:docMk/>
                <pc:sldMk cId="2548554272" sldId="277"/>
                <pc2:cmMk id="{B631178A-92CE-F847-914F-F87F093A92F5}"/>
              </pc2:cmMkLst>
            </pc226:cmChg>
          </p:ext>
        </pc:extLst>
      </pc:sldChg>
    </pc:docChg>
  </pc:docChgLst>
  <pc:docChgLst>
    <pc:chgData name="Gastbenutzer" userId="S::urn:spo:anon#b821823c07053295fdcaa9891c33a4e442692a827f65713ba08cc2206f9cfe62::" providerId="AD" clId="Web-{8CCBFDE2-7B67-A263-BDAE-9852BF753A1E}"/>
    <pc:docChg chg="modSld">
      <pc:chgData name="Gastbenutzer" userId="S::urn:spo:anon#b821823c07053295fdcaa9891c33a4e442692a827f65713ba08cc2206f9cfe62::" providerId="AD" clId="Web-{8CCBFDE2-7B67-A263-BDAE-9852BF753A1E}" dt="2023-02-23T07:52:12.495" v="1"/>
      <pc:docMkLst>
        <pc:docMk/>
      </pc:docMkLst>
      <pc:sldChg chg="modSp">
        <pc:chgData name="Gastbenutzer" userId="S::urn:spo:anon#b821823c07053295fdcaa9891c33a4e442692a827f65713ba08cc2206f9cfe62::" providerId="AD" clId="Web-{8CCBFDE2-7B67-A263-BDAE-9852BF753A1E}" dt="2023-02-23T07:52:12.495" v="1"/>
        <pc:sldMkLst>
          <pc:docMk/>
          <pc:sldMk cId="993698519" sldId="272"/>
        </pc:sldMkLst>
        <pc:picChg chg="mod">
          <ac:chgData name="Gastbenutzer" userId="S::urn:spo:anon#b821823c07053295fdcaa9891c33a4e442692a827f65713ba08cc2206f9cfe62::" providerId="AD" clId="Web-{8CCBFDE2-7B67-A263-BDAE-9852BF753A1E}" dt="2023-02-23T07:52:12.495" v="1"/>
          <ac:picMkLst>
            <pc:docMk/>
            <pc:sldMk cId="993698519" sldId="272"/>
            <ac:picMk id="8" creationId="{545C2279-61A6-E14F-9666-3AEA5C3D5371}"/>
          </ac:picMkLst>
        </pc:picChg>
      </pc:sldChg>
      <pc:sldChg chg="modSp">
        <pc:chgData name="Gastbenutzer" userId="S::urn:spo:anon#b821823c07053295fdcaa9891c33a4e442692a827f65713ba08cc2206f9cfe62::" providerId="AD" clId="Web-{8CCBFDE2-7B67-A263-BDAE-9852BF753A1E}" dt="2023-02-23T07:51:52.651" v="0"/>
        <pc:sldMkLst>
          <pc:docMk/>
          <pc:sldMk cId="2666370207" sldId="279"/>
        </pc:sldMkLst>
        <pc:picChg chg="mod">
          <ac:chgData name="Gastbenutzer" userId="S::urn:spo:anon#b821823c07053295fdcaa9891c33a4e442692a827f65713ba08cc2206f9cfe62::" providerId="AD" clId="Web-{8CCBFDE2-7B67-A263-BDAE-9852BF753A1E}" dt="2023-02-23T07:51:52.651" v="0"/>
          <ac:picMkLst>
            <pc:docMk/>
            <pc:sldMk cId="2666370207" sldId="279"/>
            <ac:picMk id="6" creationId="{CD72FDF0-1E11-0E46-AB18-574EE031DE4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E2D7D-6FFB-5349-ABCA-693EBA1E5D7F}" type="datetimeFigureOut">
              <a:rPr lang="en-US" smtClean="0"/>
              <a:t>3/24/2023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50FB2F-71EA-DA45-9639-0EE1B5989B31}" type="slidenum">
              <a:rPr lang="en-US" smtClean="0"/>
              <a:t>‹#›</a:t>
            </a:fld>
            <a:endParaRPr lang="en-US"/>
          </a:p>
        </p:txBody>
      </p:sp>
    </p:spTree>
    <p:extLst>
      <p:ext uri="{BB962C8B-B14F-4D97-AF65-F5344CB8AC3E}">
        <p14:creationId xmlns:p14="http://schemas.microsoft.com/office/powerpoint/2010/main" val="2152400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Hinweis zu den Videoinhalten: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Falls eine Sicherheitswarnung wegen externer Medien erscheint, klicke auf </a:t>
            </a: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Inhalte aktivieren</a:t>
            </a: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 So können die Videos abgespielt werden.</a:t>
            </a:r>
          </a:p>
        </p:txBody>
      </p:sp>
      <p:sp>
        <p:nvSpPr>
          <p:cNvPr id="4" name="Slide Number Placeholder 3"/>
          <p:cNvSpPr>
            <a:spLocks noGrp="1"/>
          </p:cNvSpPr>
          <p:nvPr>
            <p:ph type="sldNum" sz="quarter" idx="5"/>
          </p:nvPr>
        </p:nvSpPr>
        <p:spPr/>
        <p:txBody>
          <a:bodyPr/>
          <a:lstStyle/>
          <a:p>
            <a:fld id="{F150FB2F-71EA-DA45-9639-0EE1B5989B31}" type="slidenum">
              <a:rPr lang="en-US" smtClean="0"/>
              <a:t>0</a:t>
            </a:fld>
            <a:endParaRPr lang="en-US"/>
          </a:p>
        </p:txBody>
      </p:sp>
    </p:spTree>
    <p:extLst>
      <p:ext uri="{BB962C8B-B14F-4D97-AF65-F5344CB8AC3E}">
        <p14:creationId xmlns:p14="http://schemas.microsoft.com/office/powerpoint/2010/main" val="617320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p>
          <a:p>
            <a:endParaRPr lang="de-DE" sz="1100" b="0" noProof="0" dirty="0">
              <a:latin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b="1" noProof="0" dirty="0">
                <a:effectLst/>
                <a:latin typeface="Arial" panose="020B0604020202020204" pitchFamily="34" charset="0"/>
                <a:ea typeface="Arial" panose="020B0604020202020204" pitchFamily="34" charset="0"/>
                <a:cs typeface="Arial" panose="020B0604020202020204" pitchFamily="34" charset="0"/>
              </a:rPr>
              <a:t>Mögliche Umsetzungsoption:</a:t>
            </a: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noProof="0" dirty="0">
                <a:effectLst/>
                <a:latin typeface="Arial" panose="020B0604020202020204" pitchFamily="34" charset="0"/>
                <a:cs typeface="Arial" panose="020B0604020202020204" pitchFamily="34" charset="0"/>
              </a:rPr>
              <a:t>Bitte die Schüler*innen, sich jeweils eine*</a:t>
            </a:r>
            <a:r>
              <a:rPr lang="de-DE" sz="1100" noProof="0" dirty="0" err="1">
                <a:effectLst/>
                <a:latin typeface="Arial" panose="020B0604020202020204" pitchFamily="34" charset="0"/>
                <a:cs typeface="Arial" panose="020B0604020202020204" pitchFamily="34" charset="0"/>
              </a:rPr>
              <a:t>n</a:t>
            </a:r>
            <a:r>
              <a:rPr lang="de-DE" sz="1100" noProof="0" dirty="0">
                <a:effectLst/>
                <a:latin typeface="Arial" panose="020B0604020202020204" pitchFamily="34" charset="0"/>
                <a:cs typeface="Arial" panose="020B0604020202020204" pitchFamily="34" charset="0"/>
              </a:rPr>
              <a:t> Partner*in zu suchen, damit immer ein Duo mit „Partner*in A“ und „Partner*in B“ entsteht. Informiere sie, dass eine Reihe von Aussagen auf dem Bildschirm erscheinen wird. Die jeweils genannte Person (</a:t>
            </a:r>
            <a:r>
              <a:rPr lang="de-DE" sz="1100" i="1" noProof="0" dirty="0">
                <a:effectLst/>
                <a:latin typeface="Arial" panose="020B0604020202020204" pitchFamily="34" charset="0"/>
                <a:cs typeface="Arial" panose="020B0604020202020204" pitchFamily="34" charset="0"/>
              </a:rPr>
              <a:t>Partner*in A </a:t>
            </a:r>
            <a:r>
              <a:rPr lang="de-DE" sz="1100" noProof="0" dirty="0">
                <a:effectLst/>
                <a:latin typeface="Arial" panose="020B0604020202020204" pitchFamily="34" charset="0"/>
                <a:cs typeface="Arial" panose="020B0604020202020204" pitchFamily="34" charset="0"/>
              </a:rPr>
              <a:t>oder </a:t>
            </a:r>
            <a:r>
              <a:rPr lang="de-DE" sz="1100" b="0" i="1" noProof="0" dirty="0">
                <a:effectLst/>
                <a:latin typeface="Arial" panose="020B0604020202020204" pitchFamily="34" charset="0"/>
                <a:cs typeface="Arial" panose="020B0604020202020204" pitchFamily="34" charset="0"/>
              </a:rPr>
              <a:t>Partner*in B</a:t>
            </a:r>
            <a:r>
              <a:rPr lang="de-DE" sz="1100" noProof="0" dirty="0">
                <a:effectLst/>
                <a:latin typeface="Arial" panose="020B0604020202020204" pitchFamily="34" charset="0"/>
                <a:cs typeface="Arial" panose="020B0604020202020204" pitchFamily="34" charset="0"/>
              </a:rPr>
              <a:t>) soll die Aussage vorlesen, während die Partner*innen dann einen Weg finden sollen, die Aussage zu „drehen“, indem sie über etwas anderes als das Aussehen sprechen</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a:t>
            </a:r>
          </a:p>
          <a:p>
            <a:pPr marL="628650" marR="0" lvl="1" indent="-171450">
              <a:lnSpc>
                <a:spcPct val="115000"/>
              </a:lnSpc>
              <a:spcBef>
                <a:spcPts val="0"/>
              </a:spcBef>
              <a:spcAft>
                <a:spcPts val="0"/>
              </a:spcAft>
              <a:buFont typeface="Arial" panose="020B0604020202020204" pitchFamily="34" charset="0"/>
              <a:buChar char="•"/>
            </a:pPr>
            <a:r>
              <a:rPr lang="de-DE" sz="1100" b="1" i="0" u="none" strike="noStrike" noProof="0" dirty="0">
                <a:effectLst/>
                <a:latin typeface="Arial"/>
                <a:ea typeface="Arial" panose="020B0604020202020204" pitchFamily="34" charset="0"/>
                <a:cs typeface="Arial"/>
              </a:rPr>
              <a:t>(Mögliche Antworten auf die Beispiele könnten sein: „Was ist dein Lieblingssport?“ „Wer findest du, ist der/die beste Künstler*in in unserer Klasse?“ „Ich mache mir Sorgen wegen der Mathearbeit, mit wem sollte ich deiner Meinung nach arbeiten?“ „Ich mag es, dass jede*</a:t>
            </a:r>
            <a:r>
              <a:rPr lang="de-DE" sz="1100" b="1" i="0" u="none" strike="noStrike" noProof="0" dirty="0" err="1">
                <a:effectLst/>
                <a:latin typeface="Arial"/>
                <a:ea typeface="Arial" panose="020B0604020202020204" pitchFamily="34" charset="0"/>
                <a:cs typeface="Arial"/>
              </a:rPr>
              <a:t>r</a:t>
            </a:r>
            <a:r>
              <a:rPr lang="de-DE" sz="1100" b="1" i="0" u="none" strike="noStrike" noProof="0" dirty="0">
                <a:effectLst/>
                <a:latin typeface="Arial"/>
                <a:ea typeface="Arial" panose="020B0604020202020204" pitchFamily="34" charset="0"/>
                <a:cs typeface="Arial"/>
              </a:rPr>
              <a:t> einzigartig ist und anders aussieht. Ist es nicht cool, dass wir alle verschiedene Dinge gut können?“)</a:t>
            </a:r>
            <a:br>
              <a:rPr lang="de-DE" sz="1100" b="1" i="0" u="none" strike="noStrike" noProof="0" dirty="0">
                <a:effectLst/>
                <a:highlight>
                  <a:srgbClr val="FFFF00"/>
                </a:highlight>
                <a:latin typeface="Arial" panose="020B0604020202020204" pitchFamily="34" charset="0"/>
                <a:ea typeface="Arial" panose="020B0604020202020204" pitchFamily="34" charset="0"/>
                <a:cs typeface="Arial" panose="020B0604020202020204" pitchFamily="34" charset="0"/>
              </a:rPr>
            </a:br>
            <a:endParaRPr lang="de-DE" sz="1100" b="1" i="0" u="none" strike="noStrike" noProof="0" dirty="0">
              <a:effectLst/>
              <a:highlight>
                <a:srgbClr val="FFFF00"/>
              </a:highligh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die erste Aussage anzuzeigen: „</a:t>
            </a:r>
            <a:r>
              <a:rPr lang="de-DE" sz="1100" b="1" i="0" u="none" strike="noStrike" noProof="0" dirty="0">
                <a:effectLst/>
                <a:latin typeface="Arial" panose="020B0604020202020204" pitchFamily="34" charset="0"/>
                <a:ea typeface="Arial" panose="020B0604020202020204" pitchFamily="34" charset="0"/>
                <a:cs typeface="Arial" panose="020B0604020202020204" pitchFamily="34" charset="0"/>
              </a:rPr>
              <a:t>Wer, findest du, ist die bestaussehende Person in der Klasse?“</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Gib ein bis zwei Minuten Zeit für ein Gespräch. Erinnere die Schüler*innen daran, dass das Ziel darin besteht, über etwas anderes als das Aussehen zu sprechen.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die zweite Aussage anzuzeigen: „</a:t>
            </a:r>
            <a:r>
              <a:rPr lang="de-DE" sz="1100" b="1" i="0" u="none" strike="noStrike" noProof="0" dirty="0">
                <a:effectLst/>
                <a:latin typeface="Arial" panose="020B0604020202020204" pitchFamily="34" charset="0"/>
                <a:ea typeface="Arial" panose="020B0604020202020204" pitchFamily="34" charset="0"/>
                <a:cs typeface="Arial" panose="020B0604020202020204" pitchFamily="34" charset="0"/>
              </a:rPr>
              <a:t>Hast du seine Muskeln gesehen? Wie ist er so stark geworden?“</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Gib ein bis zwei Minuten Zeit für ein Gespräch. </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die dritte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Hast du abgenommen? Du siehst toll aus.“</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Gib ein bis zwei Minuten Zeit für ein Gespräch. </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die letzte Aussage anzuzeigen: „</a:t>
            </a:r>
            <a:r>
              <a:rPr lang="de-DE" sz="1100" b="1" noProof="0" dirty="0">
                <a:effectLst/>
                <a:latin typeface="Arial" panose="020B0604020202020204" pitchFamily="34" charset="0"/>
                <a:ea typeface="Arial" panose="020B0604020202020204" pitchFamily="34" charset="0"/>
                <a:cs typeface="Arial" panose="020B0604020202020204" pitchFamily="34" charset="0"/>
              </a:rPr>
              <a:t>Ich hasse meine Haare!“ </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Gib ein bis zwei Minuten Zeit für ein Gespräch. </a:t>
            </a:r>
            <a:br>
              <a:rPr lang="de-DE" sz="1100"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kern="1200" noProof="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9</a:t>
            </a:fld>
            <a:endParaRPr lang="en-US"/>
          </a:p>
        </p:txBody>
      </p:sp>
    </p:spTree>
    <p:extLst>
      <p:ext uri="{BB962C8B-B14F-4D97-AF65-F5344CB8AC3E}">
        <p14:creationId xmlns:p14="http://schemas.microsoft.com/office/powerpoint/2010/main" val="2319088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de-DE" sz="1100" noProof="0" dirty="0">
                <a:effectLst/>
                <a:latin typeface="Arial"/>
                <a:ea typeface="Arial" panose="020B0604020202020204" pitchFamily="34" charset="0"/>
                <a:cs typeface="Arial"/>
              </a:rPr>
              <a:t>Reflektiere den Lernerfolg der Schüler*innen, indem du sie fragst, wie es sich angefühlt hat, „</a:t>
            </a:r>
            <a:r>
              <a:rPr lang="de-DE" sz="1100" dirty="0">
                <a:latin typeface="Arial"/>
                <a:ea typeface="Arial" panose="020B0604020202020204" pitchFamily="34" charset="0"/>
                <a:cs typeface="Arial"/>
              </a:rPr>
              <a:t>das Drehbuch zu verändern“</a:t>
            </a:r>
            <a:r>
              <a:rPr lang="de-DE" sz="1100" noProof="0" dirty="0">
                <a:effectLst/>
                <a:latin typeface="Arial"/>
                <a:ea typeface="Arial" panose="020B0604020202020204" pitchFamily="34" charset="0"/>
                <a:cs typeface="Arial"/>
              </a:rPr>
              <a:t>.</a:t>
            </a:r>
            <a:r>
              <a:rPr lang="de-DE" sz="1100" dirty="0">
                <a:latin typeface="Arial"/>
                <a:ea typeface="Arial" panose="020B0604020202020204" pitchFamily="34" charset="0"/>
                <a:cs typeface="Arial"/>
              </a:rPr>
              <a:t> </a:t>
            </a:r>
            <a:endParaRPr lang="de-DE" sz="1100" noProof="0" dirty="0">
              <a:effectLst/>
              <a:latin typeface="Arial"/>
              <a:ea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Was waren die ersten Reaktionen, als sie die Fragen hörten? </a:t>
            </a:r>
          </a:p>
          <a:p>
            <a:pPr marL="628650" lvl="1" indent="-171450">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Wie haben sie sich gefühlt, als sie sich nicht an dem Gespräch über das Aussehen beteiligt haben? </a:t>
            </a:r>
          </a:p>
          <a:p>
            <a:pPr marL="628650" lvl="1" indent="-171450">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Was würden sie in Zukunft gern tun, um das Sprechen über das Aussehen zu unterbinden?</a:t>
            </a:r>
          </a:p>
        </p:txBody>
      </p:sp>
      <p:sp>
        <p:nvSpPr>
          <p:cNvPr id="4" name="Slide Number Placeholder 3"/>
          <p:cNvSpPr>
            <a:spLocks noGrp="1"/>
          </p:cNvSpPr>
          <p:nvPr>
            <p:ph type="sldNum" sz="quarter" idx="5"/>
          </p:nvPr>
        </p:nvSpPr>
        <p:spPr/>
        <p:txBody>
          <a:bodyPr/>
          <a:lstStyle/>
          <a:p>
            <a:fld id="{F150FB2F-71EA-DA45-9639-0EE1B5989B31}" type="slidenum">
              <a:rPr lang="en-US" smtClean="0"/>
              <a:t>10</a:t>
            </a:fld>
            <a:endParaRPr lang="en-US"/>
          </a:p>
        </p:txBody>
      </p:sp>
    </p:spTree>
    <p:extLst>
      <p:ext uri="{BB962C8B-B14F-4D97-AF65-F5344CB8AC3E}">
        <p14:creationId xmlns:p14="http://schemas.microsoft.com/office/powerpoint/2010/main" val="715311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noProof="0" dirty="0">
                <a:latin typeface="Arial" panose="020B0604020202020204" pitchFamily="34" charset="0"/>
                <a:cs typeface="Arial" panose="020B0604020202020204" pitchFamily="34" charset="0"/>
              </a:rPr>
              <a:t>Anmerkungen für die Lehrkraft:</a:t>
            </a:r>
            <a:endParaRPr lang="de-DE"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Vertiefe das bisher Gelernte, indem du den Schüler*innen die folgenden Fragen stellst. Schreibe die Antworten an die Tafel und reagiere direkt auf eventuell auftretende Missverständnisse, falls diese auftauchen.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Was ist Körperbewusstsein?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Warum ist es schlecht, sich mit anderen zu vergleichen? </a:t>
            </a:r>
          </a:p>
          <a:p>
            <a:pPr marL="628650" marR="0" lvl="1" indent="-171450">
              <a:lnSpc>
                <a:spcPct val="115000"/>
              </a:lnSpc>
              <a:spcBef>
                <a:spcPts val="0"/>
              </a:spcBef>
              <a:spcAft>
                <a:spcPts val="0"/>
              </a:spcAft>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Was bedeutet das Sprechen über das Aussehen (</a:t>
            </a:r>
            <a:r>
              <a:rPr lang="de-DE" sz="1100" b="1" i="1" noProof="0" dirty="0" err="1">
                <a:effectLst/>
                <a:latin typeface="Arial" panose="020B0604020202020204" pitchFamily="34" charset="0"/>
                <a:ea typeface="Arial" panose="020B0604020202020204" pitchFamily="34" charset="0"/>
                <a:cs typeface="Arial" panose="020B0604020202020204" pitchFamily="34" charset="0"/>
              </a:rPr>
              <a:t>Bodytalk</a:t>
            </a:r>
            <a:r>
              <a:rPr lang="de-DE" sz="1100" noProof="0" dirty="0">
                <a:effectLst/>
                <a:latin typeface="Arial" panose="020B0604020202020204" pitchFamily="34" charset="0"/>
                <a:ea typeface="Arial" panose="020B0604020202020204" pitchFamily="34" charset="0"/>
                <a:cs typeface="Arial" panose="020B0604020202020204" pitchFamily="34" charset="0"/>
              </a:rPr>
              <a:t>)?</a:t>
            </a:r>
          </a:p>
          <a:p>
            <a:pPr marL="0" marR="0" lvl="0" indent="0">
              <a:lnSpc>
                <a:spcPct val="115000"/>
              </a:lnSpc>
              <a:spcBef>
                <a:spcPts val="0"/>
              </a:spcBef>
              <a:spcAft>
                <a:spcPts val="0"/>
              </a:spcAft>
              <a:buFont typeface="Arial" panose="020B0604020202020204" pitchFamily="34" charset="0"/>
              <a:buNone/>
            </a:pPr>
            <a:endParaRPr lang="de-DE"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11</a:t>
            </a:fld>
            <a:endParaRPr lang="en-US"/>
          </a:p>
        </p:txBody>
      </p:sp>
    </p:spTree>
    <p:extLst>
      <p:ext uri="{BB962C8B-B14F-4D97-AF65-F5344CB8AC3E}">
        <p14:creationId xmlns:p14="http://schemas.microsoft.com/office/powerpoint/2010/main" val="3052419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Hinweis zu den Videoinhalten: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Falls eine Sicherheitswarnung wegen externer Medien erscheint, klicke auf </a:t>
            </a: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Inhalte aktivieren</a:t>
            </a:r>
            <a:r>
              <a:rPr lang="de-DE" sz="1200" u="none" strike="noStrike" kern="1200" noProof="0" dirty="0">
                <a:solidFill>
                  <a:schemeClr val="tx1"/>
                </a:solidFill>
                <a:effectLst/>
                <a:latin typeface="Arial" panose="020B0604020202020204" pitchFamily="34" charset="0"/>
                <a:ea typeface="+mn-ea"/>
                <a:cs typeface="Arial" panose="020B0604020202020204" pitchFamily="34" charset="0"/>
              </a:rPr>
              <a:t>. So können die Videos abgespielt werden.</a:t>
            </a:r>
          </a:p>
          <a:p>
            <a:pPr>
              <a:defRPr/>
            </a:pPr>
            <a:r>
              <a:rPr lang="de-DE" sz="1200" u="none" strike="noStrike" kern="1200" noProof="0" dirty="0">
                <a:solidFill>
                  <a:schemeClr val="tx1"/>
                </a:solidFill>
                <a:effectLst/>
                <a:latin typeface="Arial"/>
                <a:cs typeface="Arial"/>
              </a:rPr>
              <a:t>Die Tonspur des Kurzfilms ist auf Englisch mit deutschen Untertiteln.</a:t>
            </a:r>
            <a:r>
              <a:rPr lang="de-DE" dirty="0">
                <a:latin typeface="Arial"/>
                <a:cs typeface="Arial"/>
              </a:rPr>
              <a:t> </a:t>
            </a:r>
            <a:endParaRPr lang="de-DE" sz="1200" u="none" strike="noStrike" kern="1200" noProof="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dirty="0">
                <a:effectLst/>
                <a:latin typeface="Arial" panose="020B0604020202020204" pitchFamily="34" charset="0"/>
                <a:ea typeface="Arial" panose="020B0604020202020204" pitchFamily="34" charset="0"/>
                <a:cs typeface="Arial" panose="020B0604020202020204" pitchFamily="34" charset="0"/>
              </a:rPr>
              <a:t>Tipp: Stelle zwischendurch sicher, dass die Klasse den Inhalten folgen kann und die Botschaft versteht. Lass gern die Kinder selbst wiederholen, was sie verstanden haben.</a:t>
            </a:r>
            <a:endParaRPr lang="de-DE" sz="12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Anmerkungen für die Lehrkraft:</a:t>
            </a:r>
            <a:endParaRPr lang="de-DE" b="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Erkläre den Schüler*innen, dass eine der gefährlichsten Arten, sich von Körpervergleichen beeinflussen zu lassen, darin besteht, sich mit den Bildern zu vergleichen, die sie z. B. in den sozialen Medien sehen. Das liegt daran, dass diese Bilder oft unrealistisch sind – z. B. werden Bilder häufig „aufpoliert“ und retuschiert oder es werden Gewohnheiten gefördert, die möglicherweise nicht gesund sind.</a:t>
            </a:r>
            <a:br>
              <a:rPr lang="de-DE" sz="1100" u="none" strike="noStrike"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Klicke, um das Video </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Media &amp; Celebrities</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 (Medien &amp; Prominiente) zu zeigen.</a:t>
            </a:r>
          </a:p>
          <a:p>
            <a:pPr marL="171450" marR="0" lvl="0" indent="-171450">
              <a:lnSpc>
                <a:spcPct val="115000"/>
              </a:lnSpc>
              <a:spcBef>
                <a:spcPts val="0"/>
              </a:spcBef>
              <a:spcAft>
                <a:spcPts val="1200"/>
              </a:spcAft>
              <a:buFont typeface="Arial" panose="020B0604020202020204" pitchFamily="34" charset="0"/>
              <a:buChar char="•"/>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Nachdem du das Video gezeigt hast, kannst du der Klasse eine oder mehrere der folgenden Fragen stellen:</a:t>
            </a:r>
          </a:p>
          <a:p>
            <a:pPr marL="628650" marR="0" lvl="1"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In welcher doofen Situation befindet sich </a:t>
            </a:r>
            <a:r>
              <a:rPr lang="de-DE" sz="1100" i="1" u="none" strike="noStrike" dirty="0">
                <a:effectLst/>
                <a:latin typeface="Arial" panose="020B0604020202020204" pitchFamily="34" charset="0"/>
                <a:ea typeface="Arial" panose="020B0604020202020204" pitchFamily="34" charset="0"/>
                <a:cs typeface="Arial" panose="020B0604020202020204" pitchFamily="34" charset="0"/>
              </a:rPr>
              <a:t>Peridot</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 in dem Video?</a:t>
            </a:r>
          </a:p>
          <a:p>
            <a:pPr marL="1085850" marR="0" lvl="2" indent="-171450">
              <a:lnSpc>
                <a:spcPct val="115000"/>
              </a:lnSpc>
              <a:spcBef>
                <a:spcPts val="0"/>
              </a:spcBef>
              <a:spcAft>
                <a:spcPts val="1200"/>
              </a:spcAft>
              <a:buFont typeface="Arial" panose="020B0604020202020204" pitchFamily="34" charset="0"/>
              <a:buChar char="•"/>
            </a:pPr>
            <a:r>
              <a:rPr lang="de-DE" sz="1100" b="1" u="none" strike="noStrike" dirty="0">
                <a:effectLst/>
                <a:latin typeface="Arial" panose="020B0604020202020204" pitchFamily="34" charset="0"/>
                <a:ea typeface="Arial" panose="020B0604020202020204" pitchFamily="34" charset="0"/>
                <a:cs typeface="Arial" panose="020B0604020202020204" pitchFamily="34" charset="0"/>
              </a:rPr>
              <a:t>(Eine mögliche Antwort wäre: „Sie liebt ihr Tablet, merkt aber, dass sie sich wegen ihres Aussehens schlecht fühlt, weil das Internet unrealistische Erwartungen an die Menschen stellt.“)</a:t>
            </a:r>
          </a:p>
          <a:p>
            <a:pPr marL="628650" marR="0" lvl="1" indent="-171450">
              <a:lnSpc>
                <a:spcPct val="115000"/>
              </a:lnSpc>
              <a:spcBef>
                <a:spcPts val="0"/>
              </a:spcBef>
              <a:spcAft>
                <a:spcPts val="1200"/>
              </a:spcAft>
              <a:buFont typeface="Arial" panose="020B0604020202020204" pitchFamily="34" charset="0"/>
              <a:buChar char="•"/>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Inwiefern, denkt ihr, stellen die Medien unrealistische Erwartungen an unseren Körper?</a:t>
            </a:r>
          </a:p>
          <a:p>
            <a:pPr marL="1085850" marR="0" lvl="2" indent="-171450">
              <a:lnSpc>
                <a:spcPct val="115000"/>
              </a:lnSpc>
              <a:spcBef>
                <a:spcPts val="0"/>
              </a:spcBef>
              <a:spcAft>
                <a:spcPts val="1200"/>
              </a:spcAft>
              <a:buFont typeface="Arial" panose="020B0604020202020204" pitchFamily="34" charset="0"/>
              <a:buChar char="•"/>
            </a:pPr>
            <a:r>
              <a:rPr lang="de-DE" sz="1100" b="1" u="none" strike="noStrike" dirty="0">
                <a:effectLst/>
                <a:latin typeface="Arial" panose="020B0604020202020204" pitchFamily="34" charset="0"/>
                <a:ea typeface="Arial" panose="020B0604020202020204" pitchFamily="34" charset="0"/>
                <a:cs typeface="Arial" panose="020B0604020202020204" pitchFamily="34" charset="0"/>
              </a:rPr>
              <a:t>(Mögliche Antworten: „Weibliche Models in den Medien sind in der Regel sehr groß und dünn.“ „Männliche Models sind in der Regel groß und muskulös.“ „Models für beide Geschlechter sind in der Regel durchtrainiert und leistungsfähig.“ Usw.)</a:t>
            </a:r>
          </a:p>
          <a:p>
            <a:pPr marL="628650" marR="0" lvl="1" indent="-171450">
              <a:lnSpc>
                <a:spcPct val="115000"/>
              </a:lnSpc>
              <a:spcBef>
                <a:spcPts val="0"/>
              </a:spcBef>
              <a:spcAft>
                <a:spcPts val="0"/>
              </a:spcAft>
              <a:buFont typeface="Arial" panose="020B0604020202020204" pitchFamily="34" charset="0"/>
              <a:buChar char="•"/>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Warum nutzen Menschen Filter oder Fotobearbeitungs-Apps, um Fotos zu verändern oder aufzubessern? Warum könnte das problematisch sein oder dazu führen, dass sich Menschen schlecht in ihrem Körper fühlen?</a:t>
            </a:r>
          </a:p>
          <a:p>
            <a:pPr marL="1085850" marR="0" lvl="2"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„Menschen retuschieren Fotos, um besser auszusehen.“ „Um Dinge zu verbergen, die sie an sich selbst nicht mögen.“ „Sie fühlen sich schlecht, weil sie das Gefühl haben, dass ihr Aussehen nicht gut genug ist.“ „Sie vergleichen sich mit Menschen auf Fotos, die nicht echt sind.“ Usw.)</a:t>
            </a:r>
            <a:endParaRPr lang="de-DE"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12</a:t>
            </a:fld>
            <a:endParaRPr lang="en-US"/>
          </a:p>
        </p:txBody>
      </p:sp>
    </p:spTree>
    <p:extLst>
      <p:ext uri="{BB962C8B-B14F-4D97-AF65-F5344CB8AC3E}">
        <p14:creationId xmlns:p14="http://schemas.microsoft.com/office/powerpoint/2010/main" val="3885071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Frage die Schüler*innen, was sie unter Unzufriedenheit mit dem eigenen Körper verstehen. Stelle nach der Diskussion sicher, dass die Schüler*innen verstehen, dass es um negative Wahrnehmungen und Gefühle geht, die eine Person in Bezug auf ihren Körper hat. Diskutiert in der Klasse, wie der Vergleich mit Bildern aus den Medien zu Unzufriedenheit mit dem eigenen Körper führen kann. </a:t>
            </a:r>
          </a:p>
          <a:p>
            <a:pPr marL="171450" marR="0" lvl="0" indent="-171450">
              <a:lnSpc>
                <a:spcPct val="115000"/>
              </a:lnSpc>
              <a:spcBef>
                <a:spcPts val="120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Fordere die Klasse dazu auf, ein Brainstorming über Dinge zu machen, die dazu führen könnten, dass wir mit unserem Körper unzufrieden sind oder uns mit unserem Aussehen unzufrieden fühlen. Schreib die Antworten in den Kasten auf der Folie.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(Mögliche Antworten: „Unser Gewicht.“ „Der Wunsch, dass unser Körper oder einzelne Körperteile auf eine bestimmte Art und Weise aussehen.“ „Die Veränderungen, die der Körper während der Pubertät durchmacht.“ „Unsere Größe.“ Usw.)</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a:t>
            </a:r>
          </a:p>
          <a:p>
            <a:pPr marL="171450" marR="0" lvl="0" indent="-171450">
              <a:lnSpc>
                <a:spcPct val="115000"/>
              </a:lnSpc>
              <a:spcBef>
                <a:spcPts val="120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Besprecht, wie Unzufriedenheit mit dem Körper zu negativen Gedanken, Gefühlen und Verhaltensweisen führen kann.</a:t>
            </a:r>
          </a:p>
          <a:p>
            <a:pPr marL="171450" marR="0" lvl="0" indent="-171450">
              <a:lnSpc>
                <a:spcPct val="115000"/>
              </a:lnSpc>
              <a:spcBef>
                <a:spcPts val="120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Erkläre, dass die Klasse heute kleine Plakate mit positiven Gedanken erstellen wird, welche die Schüler*innen immer hervorholen können, wenn Gefühle der Unzufriedenheit mit dem Körper auftreten. Positive Gedanken sind gute oder ermutigende Gedanken, welche die Schüler*innen lesen oder sagen können, wenn sie negative Gedanken in Bezug auf sich selbst haben.</a:t>
            </a:r>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13</a:t>
            </a:fld>
            <a:endParaRPr lang="en-US"/>
          </a:p>
        </p:txBody>
      </p:sp>
    </p:spTree>
    <p:extLst>
      <p:ext uri="{BB962C8B-B14F-4D97-AF65-F5344CB8AC3E}">
        <p14:creationId xmlns:p14="http://schemas.microsoft.com/office/powerpoint/2010/main" val="10665578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a:ea typeface="Arial" panose="020B0604020202020204" pitchFamily="34" charset="0"/>
                <a:cs typeface="Arial"/>
              </a:rPr>
              <a:t>Bitte die Schüler*innen, sich eine*</a:t>
            </a:r>
            <a:r>
              <a:rPr lang="de-DE" sz="1100" u="none" strike="noStrike" noProof="0" dirty="0" err="1">
                <a:effectLst/>
                <a:latin typeface="Arial"/>
                <a:ea typeface="Arial" panose="020B0604020202020204" pitchFamily="34" charset="0"/>
                <a:cs typeface="Arial"/>
              </a:rPr>
              <a:t>n</a:t>
            </a:r>
            <a:r>
              <a:rPr lang="de-DE" sz="1100" u="none" strike="noStrike" noProof="0" dirty="0">
                <a:effectLst/>
                <a:latin typeface="Arial"/>
                <a:ea typeface="Arial" panose="020B0604020202020204" pitchFamily="34" charset="0"/>
                <a:cs typeface="Arial"/>
              </a:rPr>
              <a:t> Partner*in zu suchen, und verteile an jede*</a:t>
            </a:r>
            <a:r>
              <a:rPr lang="de-DE" sz="1100" u="none" strike="noStrike" noProof="0" dirty="0" err="1">
                <a:effectLst/>
                <a:latin typeface="Arial"/>
                <a:ea typeface="Arial" panose="020B0604020202020204" pitchFamily="34" charset="0"/>
                <a:cs typeface="Arial"/>
              </a:rPr>
              <a:t>n</a:t>
            </a:r>
            <a:r>
              <a:rPr lang="de-DE" sz="1100" u="none" strike="noStrike" noProof="0" dirty="0">
                <a:effectLst/>
                <a:latin typeface="Arial"/>
                <a:ea typeface="Arial" panose="020B0604020202020204" pitchFamily="34" charset="0"/>
                <a:cs typeface="Arial"/>
              </a:rPr>
              <a:t> Schüler*in ein Arbeitsblatt „Positive Gedanken.</a:t>
            </a:r>
          </a:p>
          <a:p>
            <a:pPr marL="171450" marR="0" lvl="0" indent="-171450">
              <a:lnSpc>
                <a:spcPct val="115000"/>
              </a:lnSpc>
              <a:spcBef>
                <a:spcPts val="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spc="-5" noProof="0" dirty="0">
                <a:solidFill>
                  <a:srgbClr val="231F20"/>
                </a:solidFill>
                <a:effectLst/>
                <a:latin typeface="Arial" panose="020B0604020202020204" pitchFamily="34" charset="0"/>
                <a:ea typeface="Tahoma" panose="020B0604030504040204" pitchFamily="34" charset="0"/>
                <a:cs typeface="Arial" panose="020B0604020202020204" pitchFamily="34" charset="0"/>
              </a:rPr>
              <a:t>Bitte die Schüler*innen, jede Spalte der Tabelle über ihre*</a:t>
            </a:r>
            <a:r>
              <a:rPr lang="de-DE" sz="1100" spc="-5" noProof="0" dirty="0" err="1">
                <a:solidFill>
                  <a:srgbClr val="231F20"/>
                </a:solidFill>
                <a:effectLst/>
                <a:latin typeface="Arial" panose="020B0604020202020204" pitchFamily="34" charset="0"/>
                <a:ea typeface="Tahoma" panose="020B0604030504040204" pitchFamily="34" charset="0"/>
                <a:cs typeface="Arial" panose="020B0604020202020204" pitchFamily="34" charset="0"/>
              </a:rPr>
              <a:t>n</a:t>
            </a:r>
            <a:r>
              <a:rPr lang="de-DE" sz="1100" spc="-5" noProof="0" dirty="0">
                <a:solidFill>
                  <a:srgbClr val="231F20"/>
                </a:solidFill>
                <a:effectLst/>
                <a:latin typeface="Arial" panose="020B0604020202020204" pitchFamily="34" charset="0"/>
                <a:ea typeface="Tahoma" panose="020B0604030504040204" pitchFamily="34" charset="0"/>
                <a:cs typeface="Arial" panose="020B0604020202020204" pitchFamily="34" charset="0"/>
              </a:rPr>
              <a:t> Partner*in auszufüllen. Gib ihnen dafür fünf Minuten Zeit. Falls sie ihre*</a:t>
            </a:r>
            <a:r>
              <a:rPr lang="de-DE" sz="1100" spc="-5" noProof="0" dirty="0" err="1">
                <a:solidFill>
                  <a:srgbClr val="231F20"/>
                </a:solidFill>
                <a:effectLst/>
                <a:latin typeface="Arial" panose="020B0604020202020204" pitchFamily="34" charset="0"/>
                <a:ea typeface="Tahoma" panose="020B0604030504040204" pitchFamily="34" charset="0"/>
                <a:cs typeface="Arial" panose="020B0604020202020204" pitchFamily="34" charset="0"/>
              </a:rPr>
              <a:t>n</a:t>
            </a:r>
            <a:r>
              <a:rPr lang="de-DE" sz="1100" spc="-5" noProof="0" dirty="0">
                <a:solidFill>
                  <a:srgbClr val="231F20"/>
                </a:solidFill>
                <a:effectLst/>
                <a:latin typeface="Arial" panose="020B0604020202020204" pitchFamily="34" charset="0"/>
                <a:ea typeface="Tahoma" panose="020B0604030504040204" pitchFamily="34" charset="0"/>
                <a:cs typeface="Arial" panose="020B0604020202020204" pitchFamily="34" charset="0"/>
              </a:rPr>
              <a:t> Partner*in noch nicht kennen, können sie sich ein paar Minuten Zeit nehmen, um über Hobbys, Lieblingsfächer in der Schule, Leistungen usw. zu sprechen.</a:t>
            </a:r>
          </a:p>
          <a:p>
            <a:pPr marL="171450" marR="0" lvl="0" indent="-171450">
              <a:lnSpc>
                <a:spcPct val="115000"/>
              </a:lnSpc>
              <a:spcBef>
                <a:spcPts val="0"/>
              </a:spcBef>
              <a:spcAft>
                <a:spcPts val="0"/>
              </a:spcAft>
              <a:buFont typeface="Arial" panose="020B0604020202020204" pitchFamily="34" charset="0"/>
              <a:buChar char="•"/>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Wenn sie fertig sind, bitte die Schüler*innen, sich gegenseitig ihre positive Aussagen über ihre Partner*innen vorzulesen. Dabei sollen sie immer mit „Du bist …“ oder „Dein …“ beginnen (z. B.: „Mit deinen Händen kannst du schöne Zeichnungen machen“, „Mit deinen Beinen kannst du schnell laufen“ usw.).</a:t>
            </a:r>
          </a:p>
          <a:p>
            <a:pPr marL="171450" marR="0" lvl="0" indent="-171450">
              <a:lnSpc>
                <a:spcPct val="115000"/>
              </a:lnSpc>
              <a:spcBef>
                <a:spcPts val="0"/>
              </a:spcBef>
              <a:spcAft>
                <a:spcPts val="0"/>
              </a:spcAft>
              <a:buFont typeface="Arial" panose="020B0604020202020204" pitchFamily="34" charset="0"/>
              <a:buChar char="•"/>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Nachdem die Schüler*innen mit dem Vorlesen der positive Aussagen fertig sind, bekommt jede*</a:t>
            </a:r>
            <a:r>
              <a:rPr lang="de-DE" sz="1100" u="none" strike="noStrike" noProof="0" dirty="0" err="1">
                <a:effectLst/>
                <a:latin typeface="Arial" panose="020B0604020202020204" pitchFamily="34" charset="0"/>
                <a:ea typeface="Arial" panose="020B0604020202020204" pitchFamily="34" charset="0"/>
                <a:cs typeface="Arial" panose="020B0604020202020204" pitchFamily="34" charset="0"/>
              </a:rPr>
              <a:t>r</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Schüler*in ihr eigenes Blatt und kann sich einen Moment Zeit nehmen, um die Kommentare ihrer Mitschüler*innen durchzugehen.</a:t>
            </a:r>
          </a:p>
          <a:p>
            <a:pPr marL="0" marR="0" lvl="0" indent="0">
              <a:lnSpc>
                <a:spcPct val="115000"/>
              </a:lnSpc>
              <a:spcBef>
                <a:spcPts val="0"/>
              </a:spcBef>
              <a:spcAft>
                <a:spcPts val="0"/>
              </a:spcAft>
              <a:buFont typeface="Arial" panose="020B0604020202020204" pitchFamily="34" charset="0"/>
              <a:buNone/>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Erkläre den Schüler*innen, dass sie nun ihr „Positive Gedanken“-Handout verwenden werden, um Karten für sich selbst zu gestalten. </a:t>
            </a:r>
          </a:p>
          <a:p>
            <a:pPr marL="171450" marR="0" lvl="0" indent="-171450">
              <a:lnSpc>
                <a:spcPct val="115000"/>
              </a:lnSpc>
              <a:spcBef>
                <a:spcPts val="0"/>
              </a:spcBef>
              <a:spcAft>
                <a:spcPts val="0"/>
              </a:spcAft>
              <a:buFont typeface="Arial" panose="020B0604020202020204" pitchFamily="34" charset="0"/>
              <a:buChar char="•"/>
            </a:pPr>
            <a:endParaRPr lang="de-DE" sz="1100" noProof="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100" noProof="0" dirty="0">
                <a:solidFill>
                  <a:srgbClr val="231F20"/>
                </a:solidFill>
                <a:effectLst/>
                <a:latin typeface="Arial"/>
                <a:ea typeface="Tahoma"/>
                <a:cs typeface="Arial"/>
              </a:rPr>
              <a:t>Verteile die </a:t>
            </a:r>
            <a:r>
              <a:rPr lang="de-DE" sz="1100" dirty="0">
                <a:solidFill>
                  <a:srgbClr val="231F20"/>
                </a:solidFill>
                <a:latin typeface="Arial"/>
                <a:ea typeface="Tahoma"/>
                <a:cs typeface="Arial"/>
              </a:rPr>
              <a:t>Kunstmaterialien</a:t>
            </a:r>
            <a:r>
              <a:rPr lang="de-DE" sz="1100" noProof="0" dirty="0">
                <a:solidFill>
                  <a:srgbClr val="231F20"/>
                </a:solidFill>
                <a:effectLst/>
                <a:latin typeface="Arial"/>
                <a:ea typeface="Tahoma"/>
                <a:cs typeface="Arial"/>
              </a:rPr>
              <a:t>, die du dafür ausgewählt hast, oder erinnere die Schüler*innen daran, wo sie diese im Klassenzimmer finden.</a:t>
            </a:r>
            <a:endParaRPr lang="de-DE" sz="1100" noProof="0" dirty="0">
              <a:effectLst/>
              <a:latin typeface="Arial"/>
              <a:ea typeface="Tahoma"/>
              <a:cs typeface="Arial"/>
            </a:endParaRPr>
          </a:p>
          <a:p>
            <a:pPr marL="171450" marR="0" lvl="0" indent="-171450">
              <a:lnSpc>
                <a:spcPct val="115000"/>
              </a:lnSpc>
              <a:spcBef>
                <a:spcPts val="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15000"/>
              </a:lnSpc>
              <a:spcBef>
                <a:spcPts val="0"/>
              </a:spcBef>
              <a:spcAft>
                <a:spcPts val="0"/>
              </a:spcAft>
              <a:buClrTx/>
              <a:buSzTx/>
              <a:buFont typeface="Arial" panose="020B0604020202020204" pitchFamily="34" charset="0"/>
              <a:buChar char="•"/>
              <a:tabLst/>
              <a:defRPr/>
            </a:pPr>
            <a:r>
              <a:rPr lang="de-DE" sz="1100" spc="60" noProof="0" dirty="0">
                <a:solidFill>
                  <a:srgbClr val="231F20"/>
                </a:solidFill>
                <a:effectLst/>
                <a:latin typeface="Arial" panose="020B0604020202020204" pitchFamily="34" charset="0"/>
                <a:ea typeface="Tahoma" panose="020B0604030504040204" pitchFamily="34" charset="0"/>
                <a:cs typeface="Arial" panose="020B0604020202020204" pitchFamily="34" charset="0"/>
              </a:rPr>
              <a:t>Falls nötig, zeige den Schüler*innen, wie sie ihre „Positive Gedanken“-Karten gestalten können. Die Vorschläge könnten z. B. wie folgt aussehen:</a:t>
            </a:r>
            <a:endParaRPr lang="de-DE" sz="1100" noProof="0" dirty="0">
              <a:effectLst/>
              <a:latin typeface="Arial" panose="020B0604020202020204" pitchFamily="34" charset="0"/>
              <a:ea typeface="Tahoma" panose="020B0604030504040204" pitchFamily="34" charset="0"/>
              <a:cs typeface="Arial" panose="020B0604020202020204" pitchFamily="34" charset="0"/>
            </a:endParaRPr>
          </a:p>
          <a:p>
            <a:pPr marL="628650" marR="0" lvl="1" indent="-171450" algn="l" defTabSz="914400" rtl="0" eaLnBrk="1" latinLnBrk="0" hangingPunct="1">
              <a:lnSpc>
                <a:spcPct val="115000"/>
              </a:lnSpc>
              <a:spcBef>
                <a:spcPts val="0"/>
              </a:spcBef>
              <a:spcAft>
                <a:spcPts val="0"/>
              </a:spcAft>
              <a:buFont typeface="Arial" panose="020B0604020202020204" pitchFamily="34" charset="0"/>
              <a:buChar char="•"/>
            </a:pPr>
            <a:r>
              <a:rPr lang="de-DE" sz="1100" u="none" strike="noStrike" kern="1200" noProof="0" dirty="0">
                <a:solidFill>
                  <a:srgbClr val="000000"/>
                </a:solidFill>
                <a:effectLst/>
                <a:latin typeface="Arial" panose="020B0604020202020204" pitchFamily="34" charset="0"/>
                <a:ea typeface="Arial" panose="020B0604020202020204" pitchFamily="34" charset="0"/>
                <a:cs typeface="Arial" panose="020B0604020202020204" pitchFamily="34" charset="0"/>
              </a:rPr>
              <a:t>Ihren Namen in die Mitte des Papiers schreiben und es drum herum mit Adjektiven, Qualitäten, Fähigkeiten und einzigartigen Merkmalen füllen. </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solidFill>
                  <a:srgbClr val="000000"/>
                </a:solidFill>
                <a:effectLst/>
                <a:latin typeface="Arial" panose="020B0604020202020204" pitchFamily="34" charset="0"/>
                <a:ea typeface="Arial" panose="020B0604020202020204" pitchFamily="34" charset="0"/>
                <a:cs typeface="Arial" panose="020B0604020202020204" pitchFamily="34" charset="0"/>
              </a:rPr>
              <a:t>Eine „Du bist …“- oder „Dein …“-Aussage aus dem „Positive Gedanken“-Handout auswählen, die sie in großen Buchstaben schreiben und verzieren.</a:t>
            </a:r>
          </a:p>
          <a:p>
            <a:pPr marL="457200" marR="0">
              <a:lnSpc>
                <a:spcPct val="115000"/>
              </a:lnSpc>
              <a:spcBef>
                <a:spcPts val="0"/>
              </a:spcBef>
              <a:spcAft>
                <a:spcPts val="0"/>
              </a:spcAft>
            </a:pPr>
            <a:r>
              <a:rPr lang="de-DE" sz="1100" noProof="0" dirty="0">
                <a:effectLst/>
                <a:latin typeface="Arial" panose="020B0604020202020204" pitchFamily="34" charset="0"/>
                <a:ea typeface="Arial" panose="020B0604020202020204" pitchFamily="34" charset="0"/>
                <a:cs typeface="Arial" panose="020B0604020202020204" pitchFamily="34" charset="0"/>
              </a:rPr>
              <a:t> </a:t>
            </a: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Gib den Schüler*innen Zeit, ihre Karte zu gestalten. Wenn es die Zeit erlaubt, können sie auch mehr als eine Karte erstellen.</a:t>
            </a:r>
          </a:p>
          <a:p>
            <a:pPr marL="171450" marR="0" lvl="0" indent="-171450">
              <a:lnSpc>
                <a:spcPct val="115000"/>
              </a:lnSpc>
              <a:spcBef>
                <a:spcPts val="0"/>
              </a:spcBef>
              <a:spcAft>
                <a:spcPts val="0"/>
              </a:spcAft>
              <a:buFont typeface="Arial" panose="020B0604020202020204" pitchFamily="34" charset="0"/>
              <a:buChar char="•"/>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Bitte die Schüler*innen, sich zu überlegen, wo sie ihre Karte im Laufe des Tages aufbewahren können (z. B. im Spind, in einer Mappe, zu Hause am Spiegel usw.).</a:t>
            </a:r>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14</a:t>
            </a:fld>
            <a:endParaRPr lang="en-US"/>
          </a:p>
        </p:txBody>
      </p:sp>
    </p:spTree>
    <p:extLst>
      <p:ext uri="{BB962C8B-B14F-4D97-AF65-F5344CB8AC3E}">
        <p14:creationId xmlns:p14="http://schemas.microsoft.com/office/powerpoint/2010/main" val="902585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0" marR="0">
              <a:lnSpc>
                <a:spcPct val="115000"/>
              </a:lnSpc>
              <a:spcBef>
                <a:spcPts val="0"/>
              </a:spcBef>
              <a:spcAft>
                <a:spcPts val="0"/>
              </a:spcAft>
            </a:pPr>
            <a:endParaRPr lang="de-DE" sz="1100" b="1" noProof="0" dirty="0">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b="1" noProof="0" dirty="0">
                <a:effectLst/>
                <a:latin typeface="Arial" panose="020B0604020202020204" pitchFamily="34" charset="0"/>
                <a:ea typeface="Arial" panose="020B0604020202020204" pitchFamily="34" charset="0"/>
                <a:cs typeface="Arial" panose="020B0604020202020204" pitchFamily="34" charset="0"/>
              </a:rPr>
              <a:t>Mögliche Umsetzungsoption:</a:t>
            </a: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noProof="0" dirty="0">
                <a:effectLst/>
                <a:latin typeface="Arial" panose="020B0604020202020204" pitchFamily="34" charset="0"/>
                <a:cs typeface="Arial" panose="020B0604020202020204" pitchFamily="34" charset="0"/>
              </a:rPr>
              <a:t>Verteile das Arbeitsblatt „3-2-1 </a:t>
            </a:r>
            <a:r>
              <a:rPr lang="de-DE" sz="1100" noProof="0" dirty="0" err="1">
                <a:effectLst/>
                <a:latin typeface="Arial" panose="020B0604020202020204" pitchFamily="34" charset="0"/>
                <a:cs typeface="Arial" panose="020B0604020202020204" pitchFamily="34" charset="0"/>
              </a:rPr>
              <a:t>Spiegelung“an</a:t>
            </a:r>
            <a:r>
              <a:rPr lang="de-DE" sz="1100" noProof="0" dirty="0">
                <a:effectLst/>
                <a:latin typeface="Arial" panose="020B0604020202020204" pitchFamily="34" charset="0"/>
                <a:cs typeface="Arial" panose="020B0604020202020204" pitchFamily="34" charset="0"/>
              </a:rPr>
              <a:t> jede*</a:t>
            </a:r>
            <a:r>
              <a:rPr lang="de-DE" sz="1100" noProof="0" dirty="0" err="1">
                <a:effectLst/>
                <a:latin typeface="Arial" panose="020B0604020202020204" pitchFamily="34" charset="0"/>
                <a:cs typeface="Arial" panose="020B0604020202020204" pitchFamily="34" charset="0"/>
              </a:rPr>
              <a:t>n</a:t>
            </a:r>
            <a:r>
              <a:rPr lang="de-DE" sz="1100" noProof="0" dirty="0">
                <a:effectLst/>
                <a:latin typeface="Arial" panose="020B0604020202020204" pitchFamily="34" charset="0"/>
                <a:cs typeface="Arial" panose="020B0604020202020204" pitchFamily="34" charset="0"/>
              </a:rPr>
              <a:t> Schüler*in.</a:t>
            </a:r>
          </a:p>
          <a:p>
            <a:pPr marL="171450" marR="0" lvl="0" indent="-171450">
              <a:lnSpc>
                <a:spcPct val="115000"/>
              </a:lnSpc>
              <a:spcBef>
                <a:spcPts val="0"/>
              </a:spcBef>
              <a:spcAft>
                <a:spcPts val="120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Sammle die Arbeitsblätter von den Schüler*innen am Ende wieder ein. Wenn die Zeit es erlaubt, wähle einige Fragen aus, die noch übrig sind, und diskutiere sie mit der Gruppe.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Wenn die Möglichkeit besteht, kannst du mit den Schüler*innen auch nach Abschluss der Unterrichtsstunde über ihre Gedanken und Erlebnisse zum Thema sprechen.</a:t>
            </a:r>
          </a:p>
        </p:txBody>
      </p:sp>
      <p:sp>
        <p:nvSpPr>
          <p:cNvPr id="4" name="Slide Number Placeholder 3"/>
          <p:cNvSpPr>
            <a:spLocks noGrp="1"/>
          </p:cNvSpPr>
          <p:nvPr>
            <p:ph type="sldNum" sz="quarter" idx="5"/>
          </p:nvPr>
        </p:nvSpPr>
        <p:spPr/>
        <p:txBody>
          <a:bodyPr/>
          <a:lstStyle/>
          <a:p>
            <a:fld id="{F150FB2F-71EA-DA45-9639-0EE1B5989B31}" type="slidenum">
              <a:rPr lang="en-US" smtClean="0"/>
              <a:t>15</a:t>
            </a:fld>
            <a:endParaRPr lang="en-US"/>
          </a:p>
        </p:txBody>
      </p:sp>
    </p:spTree>
    <p:extLst>
      <p:ext uri="{BB962C8B-B14F-4D97-AF65-F5344CB8AC3E}">
        <p14:creationId xmlns:p14="http://schemas.microsoft.com/office/powerpoint/2010/main" val="14901223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50FB2F-71EA-DA45-9639-0EE1B5989B31}" type="slidenum">
              <a:rPr lang="en-US" smtClean="0"/>
              <a:t>16</a:t>
            </a:fld>
            <a:endParaRPr lang="en-US"/>
          </a:p>
        </p:txBody>
      </p:sp>
    </p:spTree>
    <p:extLst>
      <p:ext uri="{BB962C8B-B14F-4D97-AF65-F5344CB8AC3E}">
        <p14:creationId xmlns:p14="http://schemas.microsoft.com/office/powerpoint/2010/main" val="430929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de-DE" sz="1100" dirty="0">
                <a:latin typeface="Arial"/>
                <a:cs typeface="Arial"/>
              </a:rPr>
              <a:t>Beziehe </a:t>
            </a:r>
            <a:r>
              <a:rPr lang="de-DE" sz="1100" u="none" strike="noStrike" kern="1200" noProof="0" dirty="0">
                <a:solidFill>
                  <a:schemeClr val="tx1"/>
                </a:solidFill>
                <a:effectLst/>
                <a:latin typeface="Arial"/>
                <a:cs typeface="Arial"/>
              </a:rPr>
              <a:t>die Schüler*innen in die Aufstellung von „Grundregeln“ für die Diskussion mit ein, indem</a:t>
            </a:r>
            <a:r>
              <a:rPr lang="de-DE" sz="1100" dirty="0">
                <a:latin typeface="Arial"/>
                <a:cs typeface="Arial"/>
              </a:rPr>
              <a:t> du</a:t>
            </a:r>
            <a:r>
              <a:rPr lang="de-DE" sz="1100" u="none" strike="noStrike" kern="1200" noProof="0" dirty="0">
                <a:solidFill>
                  <a:schemeClr val="tx1"/>
                </a:solidFill>
                <a:effectLst/>
                <a:latin typeface="Arial"/>
                <a:cs typeface="Arial"/>
              </a:rPr>
              <a:t> sie </a:t>
            </a:r>
            <a:r>
              <a:rPr lang="de-DE" sz="1100" dirty="0">
                <a:latin typeface="Arial"/>
                <a:cs typeface="Arial"/>
              </a:rPr>
              <a:t>fragst</a:t>
            </a:r>
            <a:r>
              <a:rPr lang="de-DE" sz="1100" u="none" strike="noStrike" kern="1200" noProof="0" dirty="0">
                <a:solidFill>
                  <a:schemeClr val="tx1"/>
                </a:solidFill>
                <a:effectLst/>
                <a:latin typeface="Arial"/>
                <a:cs typeface="Arial"/>
              </a:rPr>
              <a:t>: „Wie schaffen wir einen vertrauensvollen, respektvollen und freundlichen Rahmen für Gespräche über unseren Körper?“</a:t>
            </a:r>
            <a:r>
              <a:rPr lang="de-DE" sz="1100" dirty="0">
                <a:latin typeface="Arial"/>
                <a:cs typeface="Arial"/>
              </a:rPr>
              <a:t> </a:t>
            </a:r>
            <a:endParaRPr lang="de-DE" sz="1100" u="none" strike="noStrike" kern="1200" noProof="0" dirty="0">
              <a:solidFill>
                <a:schemeClr val="tx1"/>
              </a:solidFill>
              <a:effectLst/>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Beispiele dafür könnten wie folgt lauten: „Vertrauensvoll mit Informationen umgehen.“ „Respektvoll zuhören.“ „Sich gegenseitig nicht unterbrechen.“ „Ideen infrage stellen, ohne andere zu kritisieren.“ „Keine Beleidigungen.“ „Jeden zu Wort kommen lassen.“ usw.</a:t>
            </a:r>
            <a:endParaRPr lang="de-DE" sz="110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endParaRPr lang="de-DE" sz="1100" noProof="0" dirty="0">
              <a:latin typeface="Arial" panose="020B0604020202020204" pitchFamily="34" charset="0"/>
              <a:cs typeface="Arial" panose="020B0604020202020204" pitchFamily="34" charset="0"/>
            </a:endParaRPr>
          </a:p>
          <a:p>
            <a:pPr marL="171450" indent="-171450">
              <a:lnSpc>
                <a:spcPct val="115000"/>
              </a:lnSpc>
              <a:buFont typeface="Arial" panose="020B0604020202020204" pitchFamily="34" charset="0"/>
              <a:buChar char="•"/>
            </a:pPr>
            <a:r>
              <a:rPr lang="de-DE" sz="1100" dirty="0">
                <a:latin typeface="Arial"/>
                <a:cs typeface="Arial"/>
              </a:rPr>
              <a:t>Schreibe</a:t>
            </a:r>
            <a:r>
              <a:rPr lang="de-DE" sz="1100" noProof="0" dirty="0">
                <a:latin typeface="Arial"/>
                <a:cs typeface="Arial"/>
              </a:rPr>
              <a:t> die gemeinsamen Regeln an die Tafel/ans Whiteboard und </a:t>
            </a:r>
            <a:r>
              <a:rPr lang="de-DE" sz="1100" dirty="0">
                <a:latin typeface="Arial"/>
                <a:cs typeface="Arial"/>
              </a:rPr>
              <a:t>lasse</a:t>
            </a:r>
            <a:r>
              <a:rPr lang="de-DE" sz="1100" noProof="0" dirty="0">
                <a:latin typeface="Arial"/>
                <a:cs typeface="Arial"/>
              </a:rPr>
              <a:t> sie dort während der gesamten Unterrichtseinheiten zum Thema stehen. </a:t>
            </a:r>
            <a:br>
              <a:rPr lang="de-DE" sz="1100" noProof="0" dirty="0">
                <a:latin typeface="Arial" panose="020B0604020202020204" pitchFamily="34" charset="0"/>
                <a:cs typeface="Arial" panose="020B0604020202020204" pitchFamily="34" charset="0"/>
              </a:rPr>
            </a:br>
            <a:endParaRPr lang="de-DE" sz="1100" noProof="0" dirty="0">
              <a:latin typeface="Arial" panose="020B0604020202020204" pitchFamily="34" charset="0"/>
              <a:cs typeface="Arial" panose="020B0604020202020204" pitchFamily="34" charset="0"/>
            </a:endParaRPr>
          </a:p>
          <a:p>
            <a:pPr marL="171450" indent="-171450">
              <a:lnSpc>
                <a:spcPct val="115000"/>
              </a:lnSpc>
              <a:buFont typeface="Arial" panose="020B0604020202020204" pitchFamily="34" charset="0"/>
              <a:buChar char="•"/>
            </a:pPr>
            <a:r>
              <a:rPr lang="de-DE" sz="1100" dirty="0">
                <a:latin typeface="Arial"/>
                <a:cs typeface="Arial"/>
              </a:rPr>
              <a:t>Verweise</a:t>
            </a:r>
            <a:r>
              <a:rPr lang="de-DE" sz="1100" noProof="0" dirty="0">
                <a:latin typeface="Arial"/>
                <a:cs typeface="Arial"/>
              </a:rPr>
              <a:t> bei Bedarf auf die Grundregeln der Schüler*innen, um sie daran zu erinnern, wie wichtig es ist, sich in diesen sensiblen Gesprächen gegenseitig zu respektieren.</a:t>
            </a:r>
            <a:endParaRPr lang="de-DE" sz="1100" u="none" strike="noStrike" kern="1200" noProof="0" dirty="0">
              <a:solidFill>
                <a:schemeClr val="tx1"/>
              </a:solidFill>
              <a:effectLst/>
              <a:latin typeface="Arial"/>
              <a:cs typeface="Arial"/>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1</a:t>
            </a:fld>
            <a:endParaRPr lang="en-US"/>
          </a:p>
        </p:txBody>
      </p:sp>
    </p:spTree>
    <p:extLst>
      <p:ext uri="{BB962C8B-B14F-4D97-AF65-F5344CB8AC3E}">
        <p14:creationId xmlns:p14="http://schemas.microsoft.com/office/powerpoint/2010/main" val="1149539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noProof="0" dirty="0">
                <a:latin typeface="Arial" panose="020B0604020202020204" pitchFamily="34" charset="0"/>
                <a:cs typeface="Arial" panose="020B0604020202020204" pitchFamily="34" charset="0"/>
              </a:rPr>
              <a:t>Anmerkungen für die Lehrkraft:</a:t>
            </a:r>
            <a:endParaRPr lang="de-DE"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Stelle den Schüler*innen das Konzept des Körperbewusstseins vor – also das Gefühl der Liebe und des Respekts für unseren Körper und für das, was er leisten kann. </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Ein positives Körpervertrauen/Körperbild sieht so aus:</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Die einzigartigen Eigenschaften unserer Körpers und was er für uns alles tun kann, verstehen und wertschätzen.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Unseren Körper zu akzeptieren und anzunehmen – auch die Teile, die nicht so aussehen, wie es in den Medien als „ideal“ bezeichnet wird. </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Sich im eigenen Körper wohl-, selbstbewusst und glücklich zu fühlen, die individuelle Schönheit im Ganzen zu sehen.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Sich auf das zu fokussieren, was der Körper kann, anstatt auf das, was er nicht kann.</a:t>
            </a:r>
          </a:p>
          <a:p>
            <a:pPr marL="628650" marR="0" lvl="1" indent="-171450">
              <a:lnSpc>
                <a:spcPct val="115000"/>
              </a:lnSpc>
              <a:spcBef>
                <a:spcPts val="0"/>
              </a:spcBef>
              <a:spcAft>
                <a:spcPts val="120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Mit Botschaften über den eigenen Körper smart umzugehen: positive Botschaften akzeptieren und negative Botschaften ablehnen oder umgestalten.</a:t>
            </a:r>
            <a:br>
              <a:rPr lang="de-DE" sz="1100" noProof="0" dirty="0">
                <a:effectLst/>
                <a:latin typeface="Arial" panose="020B0604020202020204" pitchFamily="34" charset="0"/>
                <a:ea typeface="Arial" panose="020B0604020202020204" pitchFamily="34" charset="0"/>
                <a:cs typeface="Arial" panose="020B0604020202020204" pitchFamily="34" charset="0"/>
              </a:rPr>
            </a:b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noProof="0" dirty="0">
                <a:effectLst/>
                <a:latin typeface="Arial" panose="020B0604020202020204" pitchFamily="34" charset="0"/>
                <a:ea typeface="Arial" panose="020B0604020202020204" pitchFamily="34" charset="0"/>
                <a:cs typeface="Arial" panose="020B0604020202020204" pitchFamily="34" charset="0"/>
              </a:rPr>
              <a:t>Wood-</a:t>
            </a:r>
            <a:r>
              <a:rPr lang="de-DE" sz="1100" noProof="0" dirty="0" err="1">
                <a:effectLst/>
                <a:latin typeface="Arial" panose="020B0604020202020204" pitchFamily="34" charset="0"/>
                <a:ea typeface="Arial" panose="020B0604020202020204" pitchFamily="34" charset="0"/>
                <a:cs typeface="Arial" panose="020B0604020202020204" pitchFamily="34" charset="0"/>
              </a:rPr>
              <a:t>Barcalow</a:t>
            </a:r>
            <a:r>
              <a:rPr lang="de-DE" sz="1100" noProof="0" dirty="0">
                <a:effectLst/>
                <a:latin typeface="Arial" panose="020B0604020202020204" pitchFamily="34" charset="0"/>
                <a:ea typeface="Arial" panose="020B0604020202020204" pitchFamily="34" charset="0"/>
                <a:cs typeface="Arial" panose="020B0604020202020204" pitchFamily="34" charset="0"/>
              </a:rPr>
              <a:t>, et al., 2010; </a:t>
            </a:r>
            <a:r>
              <a:rPr lang="de-DE" sz="1100" noProof="0" dirty="0" err="1">
                <a:effectLst/>
                <a:latin typeface="Arial" panose="020B0604020202020204" pitchFamily="34" charset="0"/>
                <a:ea typeface="Arial" panose="020B0604020202020204" pitchFamily="34" charset="0"/>
                <a:cs typeface="Arial" panose="020B0604020202020204" pitchFamily="34" charset="0"/>
              </a:rPr>
              <a:t>Tylka</a:t>
            </a:r>
            <a:r>
              <a:rPr lang="de-DE" sz="1100" noProof="0" dirty="0">
                <a:effectLst/>
                <a:latin typeface="Arial" panose="020B0604020202020204" pitchFamily="34" charset="0"/>
                <a:ea typeface="Arial" panose="020B0604020202020204" pitchFamily="34" charset="0"/>
                <a:cs typeface="Arial" panose="020B0604020202020204" pitchFamily="34" charset="0"/>
              </a:rPr>
              <a:t> &amp; Wood-</a:t>
            </a:r>
            <a:r>
              <a:rPr lang="de-DE" sz="1100" noProof="0" dirty="0" err="1">
                <a:effectLst/>
                <a:latin typeface="Arial" panose="020B0604020202020204" pitchFamily="34" charset="0"/>
                <a:ea typeface="Arial" panose="020B0604020202020204" pitchFamily="34" charset="0"/>
                <a:cs typeface="Arial" panose="020B0604020202020204" pitchFamily="34" charset="0"/>
              </a:rPr>
              <a:t>Barcalow</a:t>
            </a:r>
            <a:r>
              <a:rPr lang="de-DE" sz="1100" noProof="0" dirty="0">
                <a:effectLst/>
                <a:latin typeface="Arial" panose="020B0604020202020204" pitchFamily="34" charset="0"/>
                <a:ea typeface="Arial" panose="020B0604020202020204" pitchFamily="34" charset="0"/>
                <a:cs typeface="Arial" panose="020B0604020202020204" pitchFamily="34" charset="0"/>
              </a:rPr>
              <a:t>, 2015.</a:t>
            </a:r>
          </a:p>
          <a:p>
            <a:endParaRPr lang="de-DE" sz="1200" kern="1200" noProof="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2</a:t>
            </a:fld>
            <a:endParaRPr lang="en-US"/>
          </a:p>
        </p:txBody>
      </p:sp>
    </p:spTree>
    <p:extLst>
      <p:ext uri="{BB962C8B-B14F-4D97-AF65-F5344CB8AC3E}">
        <p14:creationId xmlns:p14="http://schemas.microsoft.com/office/powerpoint/2010/main" val="3928779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u="none" strike="noStrike" kern="1200" noProof="0" dirty="0">
                <a:solidFill>
                  <a:schemeClr val="tx1"/>
                </a:solidFill>
                <a:effectLst/>
                <a:latin typeface="Arial" panose="020B0604020202020204" pitchFamily="34" charset="0"/>
                <a:ea typeface="+mn-ea"/>
                <a:cs typeface="Arial" panose="020B0604020202020204" pitchFamily="34" charset="0"/>
              </a:rPr>
              <a:t>Hinweis zu Videoinhalten:</a:t>
            </a:r>
          </a:p>
          <a:p>
            <a:pPr>
              <a:defRPr/>
            </a:pPr>
            <a:r>
              <a:rPr lang="de-DE" sz="1200" u="none" strike="noStrike" kern="1200" noProof="0" dirty="0">
                <a:solidFill>
                  <a:schemeClr val="tx1"/>
                </a:solidFill>
                <a:effectLst/>
                <a:latin typeface="Arial"/>
                <a:cs typeface="Arial"/>
              </a:rPr>
              <a:t>Falls eine Sicherheitswarnung wegen externer Medien erscheint, klicke auf </a:t>
            </a:r>
            <a:r>
              <a:rPr lang="de-DE" sz="1200" b="1" u="none" strike="noStrike" kern="1200" noProof="0" dirty="0">
                <a:solidFill>
                  <a:schemeClr val="tx1"/>
                </a:solidFill>
                <a:effectLst/>
                <a:latin typeface="Arial"/>
                <a:cs typeface="Arial"/>
              </a:rPr>
              <a:t>Inhalte aktivieren</a:t>
            </a:r>
            <a:r>
              <a:rPr lang="de-DE" sz="1200" u="none" strike="noStrike" kern="1200" noProof="0" dirty="0">
                <a:solidFill>
                  <a:schemeClr val="tx1"/>
                </a:solidFill>
                <a:effectLst/>
                <a:latin typeface="Arial"/>
                <a:cs typeface="Arial"/>
              </a:rPr>
              <a:t>. So können die Videos abgespielt werden. Die Tonspur des Kurzfilms ist auf Englisch mit deutschen Untertiteln.</a:t>
            </a:r>
            <a:r>
              <a:rPr lang="de-DE" dirty="0">
                <a:latin typeface="Arial"/>
                <a:cs typeface="Arial"/>
              </a:rPr>
              <a:t> </a:t>
            </a:r>
            <a:endParaRPr lang="de-DE" sz="1200" u="none" strike="noStrike" kern="1200" noProof="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u="none" strike="noStrike" dirty="0">
                <a:effectLst/>
                <a:latin typeface="Arial" panose="020B0604020202020204" pitchFamily="34" charset="0"/>
                <a:ea typeface="Arial" panose="020B0604020202020204" pitchFamily="34" charset="0"/>
                <a:cs typeface="Arial" panose="020B0604020202020204" pitchFamily="34" charset="0"/>
              </a:rPr>
              <a:t>Tipp: Stelle zwischendurch sicher, dass die Klasse den Inhalten folgen kann und die Botschaft versteht. Lass gern die Kinder selbst wiederholen, was sie verstanden haben.</a:t>
            </a:r>
            <a:endParaRPr lang="de-DE" sz="12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latin typeface="Arial" panose="020B0604020202020204" pitchFamily="34" charset="0"/>
              <a:cs typeface="Arial" panose="020B0604020202020204" pitchFamily="34" charset="0"/>
            </a:endParaRPr>
          </a:p>
          <a:p>
            <a:r>
              <a:rPr lang="de-DE" b="1" dirty="0">
                <a:latin typeface="Arial" panose="020B0604020202020204" pitchFamily="34" charset="0"/>
                <a:cs typeface="Arial" panose="020B0604020202020204" pitchFamily="34" charset="0"/>
              </a:rPr>
              <a:t>Anmerkungen für die Lehrkraft:</a:t>
            </a:r>
            <a:endParaRPr lang="de-DE" b="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Informiere deine Schüler*innen darüber, dass es ihrem eigenen Körperbewusstsein schaden kann, sich mit anderen zu vergleichen.</a:t>
            </a:r>
            <a:br>
              <a:rPr lang="de-DE" sz="1100" u="none" strike="noStrike"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Klicke, um das Video „</a:t>
            </a:r>
            <a:r>
              <a:rPr lang="de-DE" sz="1100" b="1" i="1" u="none" strike="noStrike" dirty="0" err="1">
                <a:effectLst/>
                <a:latin typeface="Arial" panose="020B0604020202020204" pitchFamily="34" charset="0"/>
                <a:ea typeface="Arial" panose="020B0604020202020204" pitchFamily="34" charset="0"/>
                <a:cs typeface="Arial" panose="020B0604020202020204" pitchFamily="34" charset="0"/>
              </a:rPr>
              <a:t>Competing</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 and </a:t>
            </a:r>
            <a:r>
              <a:rPr lang="de-DE" sz="1100" b="1" i="1" u="none" strike="noStrike" dirty="0" err="1">
                <a:effectLst/>
                <a:latin typeface="Arial" panose="020B0604020202020204" pitchFamily="34" charset="0"/>
                <a:ea typeface="Arial" panose="020B0604020202020204" pitchFamily="34" charset="0"/>
                <a:cs typeface="Arial" panose="020B0604020202020204" pitchFamily="34" charset="0"/>
              </a:rPr>
              <a:t>Comparing</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 Looks“ (Konkurrieren &amp; vergleichen)</a:t>
            </a:r>
            <a:r>
              <a:rPr lang="de-DE" sz="1100" b="0" i="0" u="none" strike="noStrike" dirty="0">
                <a:effectLst/>
                <a:latin typeface="Arial" panose="020B0604020202020204" pitchFamily="34" charset="0"/>
                <a:ea typeface="Arial" panose="020B0604020202020204" pitchFamily="34" charset="0"/>
                <a:cs typeface="Arial" panose="020B0604020202020204" pitchFamily="34" charset="0"/>
              </a:rPr>
              <a:t> zu zeigen</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a:t>
            </a:r>
            <a:br>
              <a:rPr lang="de-DE" sz="1100" u="none" strike="noStrike"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lvl="0" indent="0">
              <a:lnSpc>
                <a:spcPct val="115000"/>
              </a:lnSpc>
              <a:spcBef>
                <a:spcPts val="1200"/>
              </a:spcBef>
              <a:spcAft>
                <a:spcPts val="0"/>
              </a:spcAft>
              <a:buFont typeface="Arial" panose="020B0604020202020204" pitchFamily="34" charset="0"/>
              <a:buNone/>
            </a:pP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Nachdem du das Video gezeigt hast, kannst du der Klasse eine oder auch mehrere der folgenden Fragen stellen: </a:t>
            </a:r>
          </a:p>
          <a:p>
            <a:pPr marL="628650" marR="0" lvl="1"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Wie fühlt sich </a:t>
            </a:r>
            <a:r>
              <a:rPr lang="de-DE" sz="1100" i="1" u="none" strike="noStrike" dirty="0" err="1">
                <a:effectLst/>
                <a:latin typeface="Arial" panose="020B0604020202020204" pitchFamily="34" charset="0"/>
                <a:ea typeface="Arial" panose="020B0604020202020204" pitchFamily="34" charset="0"/>
                <a:cs typeface="Arial" panose="020B0604020202020204" pitchFamily="34" charset="0"/>
              </a:rPr>
              <a:t>Smoky</a:t>
            </a:r>
            <a:r>
              <a:rPr lang="de-DE" sz="1100" i="1" u="none" strike="noStrike" dirty="0">
                <a:effectLst/>
                <a:latin typeface="Arial" panose="020B0604020202020204" pitchFamily="34" charset="0"/>
                <a:ea typeface="Arial" panose="020B0604020202020204" pitchFamily="34" charset="0"/>
                <a:cs typeface="Arial" panose="020B0604020202020204" pitchFamily="34" charset="0"/>
              </a:rPr>
              <a:t> </a:t>
            </a:r>
            <a:r>
              <a:rPr lang="de-DE" sz="1100" i="1" u="none" strike="noStrike" dirty="0" err="1">
                <a:effectLst/>
                <a:latin typeface="Arial" panose="020B0604020202020204" pitchFamily="34" charset="0"/>
                <a:ea typeface="Arial" panose="020B0604020202020204" pitchFamily="34" charset="0"/>
                <a:cs typeface="Arial" panose="020B0604020202020204" pitchFamily="34" charset="0"/>
              </a:rPr>
              <a:t>Quartz</a:t>
            </a:r>
            <a:r>
              <a:rPr lang="de-DE" sz="1100" i="1" u="none" strike="noStrike" dirty="0">
                <a:effectLst/>
                <a:latin typeface="Arial" panose="020B0604020202020204" pitchFamily="34" charset="0"/>
                <a:ea typeface="Arial" panose="020B0604020202020204" pitchFamily="34" charset="0"/>
                <a:cs typeface="Arial" panose="020B0604020202020204" pitchFamily="34" charset="0"/>
              </a:rPr>
              <a:t>,</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 als sie beginnt, sich mit </a:t>
            </a:r>
            <a:r>
              <a:rPr lang="de-DE" sz="1100" i="1" u="none" strike="noStrike" dirty="0" err="1">
                <a:effectLst/>
                <a:latin typeface="Arial" panose="020B0604020202020204" pitchFamily="34" charset="0"/>
                <a:ea typeface="Arial" panose="020B0604020202020204" pitchFamily="34" charset="0"/>
                <a:cs typeface="Arial" panose="020B0604020202020204" pitchFamily="34" charset="0"/>
              </a:rPr>
              <a:t>Sardonyx</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 zu vergleichen? </a:t>
            </a:r>
          </a:p>
          <a:p>
            <a:pPr marL="1085850" marR="0" lvl="2" indent="-171450">
              <a:lnSpc>
                <a:spcPct val="115000"/>
              </a:lnSpc>
              <a:spcBef>
                <a:spcPts val="1200"/>
              </a:spcBef>
              <a:spcAft>
                <a:spcPts val="0"/>
              </a:spcAft>
              <a:buFont typeface="Arial" panose="020B0604020202020204" pitchFamily="34" charset="0"/>
              <a:buChar char="•"/>
            </a:pPr>
            <a:r>
              <a:rPr lang="de-DE" sz="1100" b="1" u="none" strike="noStrike" dirty="0">
                <a:effectLst/>
                <a:latin typeface="Arial" panose="020B0604020202020204" pitchFamily="34" charset="0"/>
                <a:ea typeface="Arial" panose="020B0604020202020204" pitchFamily="34" charset="0"/>
                <a:cs typeface="Arial" panose="020B0604020202020204" pitchFamily="34" charset="0"/>
              </a:rPr>
              <a:t>(Mögliche Antworten: „Sie beginnt, sich über ihren Körper und ihr Aussehen zu ärgern.“ „Sie hat das Gefühl, dass ihr Körper nicht so toll ist wie der von </a:t>
            </a:r>
            <a:r>
              <a:rPr lang="de-DE" sz="1100" b="1" i="1" u="none" strike="noStrike" dirty="0" err="1">
                <a:effectLst/>
                <a:latin typeface="Arial" panose="020B0604020202020204" pitchFamily="34" charset="0"/>
                <a:ea typeface="Arial" panose="020B0604020202020204" pitchFamily="34" charset="0"/>
                <a:cs typeface="Arial" panose="020B0604020202020204" pitchFamily="34" charset="0"/>
              </a:rPr>
              <a:t>Sardonyx</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a:t>
            </a:r>
            <a:r>
              <a:rPr lang="de-DE" sz="1100" b="1" u="none" strike="noStrike" dirty="0">
                <a:effectLst/>
                <a:latin typeface="Arial" panose="020B0604020202020204" pitchFamily="34" charset="0"/>
                <a:ea typeface="Arial" panose="020B0604020202020204" pitchFamily="34" charset="0"/>
                <a:cs typeface="Arial" panose="020B0604020202020204" pitchFamily="34" charset="0"/>
              </a:rPr>
              <a:t> Usw.) </a:t>
            </a:r>
          </a:p>
          <a:p>
            <a:pPr marL="628650" marR="0" lvl="1" indent="-171450">
              <a:lnSpc>
                <a:spcPct val="115000"/>
              </a:lnSpc>
              <a:spcBef>
                <a:spcPts val="0"/>
              </a:spcBef>
              <a:spcAft>
                <a:spcPts val="1200"/>
              </a:spcAft>
              <a:buFont typeface="Arial" panose="020B0604020202020204" pitchFamily="34" charset="0"/>
              <a:buChar char="•"/>
            </a:pPr>
            <a:endPar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1200"/>
              </a:spcAft>
              <a:buFont typeface="Arial" panose="020B0604020202020204" pitchFamily="34" charset="0"/>
              <a:buChar char="•"/>
            </a:pPr>
            <a:r>
              <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Was hat geholfen, dass </a:t>
            </a:r>
            <a:r>
              <a:rPr lang="de-DE" sz="1100"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Smoky</a:t>
            </a:r>
            <a:r>
              <a:rPr lang="de-DE" sz="1100" i="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de-DE" sz="1100"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Quartz</a:t>
            </a:r>
            <a:r>
              <a:rPr lang="de-DE" sz="1100" i="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de-DE" sz="1100" i="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sich </a:t>
            </a:r>
            <a:r>
              <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besser gefühlt hat, nachdem sie sich so geärgert hat?</a:t>
            </a:r>
          </a:p>
          <a:p>
            <a:pPr marL="1085850" marR="0" lvl="2" indent="-171450">
              <a:lnSpc>
                <a:spcPct val="115000"/>
              </a:lnSpc>
              <a:spcBef>
                <a:spcPts val="0"/>
              </a:spcBef>
              <a:spcAft>
                <a:spcPts val="1200"/>
              </a:spcAft>
              <a:buFont typeface="Arial" panose="020B0604020202020204" pitchFamily="34" charset="0"/>
              <a:buChar char="•"/>
            </a:pPr>
            <a:r>
              <a:rPr lang="de-DE" sz="1100" b="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(Mögliche Antworten: „Sie hat erkannt, dass jeder Körper einzigartig ist, was aber nicht bedeutet, dass der eine besser oder schlechter ist als der andere.“ „Jeder Körper kann andere Dinge und hat besondere Eigenschaften.“ „</a:t>
            </a:r>
            <a:r>
              <a:rPr lang="de-DE" sz="1100" b="1"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Smoky</a:t>
            </a:r>
            <a:r>
              <a:rPr lang="de-DE" sz="1100" b="1" i="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de-DE" sz="1100" b="1"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Quartz</a:t>
            </a:r>
            <a:r>
              <a:rPr lang="de-DE" sz="1100" b="1" i="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r>
              <a:rPr lang="de-DE" sz="1100" b="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kann mit ihrem Körper besondere Dinge tun, und </a:t>
            </a:r>
            <a:r>
              <a:rPr lang="de-DE" sz="1100" b="1"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Sardonyx</a:t>
            </a:r>
            <a:r>
              <a:rPr lang="de-DE" sz="1100" b="1"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kann mit ihrem Körper besondere Dinge tun.“ Usw.) </a:t>
            </a:r>
          </a:p>
          <a:p>
            <a:pPr lvl="0"/>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3</a:t>
            </a:fld>
            <a:endParaRPr lang="en-US"/>
          </a:p>
        </p:txBody>
      </p:sp>
    </p:spTree>
    <p:extLst>
      <p:ext uri="{BB962C8B-B14F-4D97-AF65-F5344CB8AC3E}">
        <p14:creationId xmlns:p14="http://schemas.microsoft.com/office/powerpoint/2010/main" val="1375141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Erkläre den Schüler*innen, dass sie eine Reihe von Aussagen auf dem Smartboard sehen werden. Wenn sie der Aussage ZUSTIMMEN, sollen sie aufstehen/stehen bleiben. Wenn sie mit der Aussage NICHT einverstanden sind, sollen sie sich hinsetzen/sitzen bleiben. (Wähle die Version, die bei deinen Schüler*innen am besten funktioniert.)</a:t>
            </a:r>
          </a:p>
          <a:p>
            <a:pPr marL="0" marR="0" lvl="0" indent="0">
              <a:lnSpc>
                <a:spcPct val="115000"/>
              </a:lnSpc>
              <a:spcBef>
                <a:spcPts val="1200"/>
              </a:spcBef>
              <a:spcAft>
                <a:spcPts val="0"/>
              </a:spcAft>
              <a:buFont typeface="Arial" panose="020B0604020202020204" pitchFamily="34" charset="0"/>
              <a:buNone/>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a:t>
            </a: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die erste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1. </a:t>
            </a:r>
            <a:r>
              <a:rPr lang="de-DE" sz="1100" b="1" i="1" u="none" strike="noStrike" noProof="0" dirty="0" err="1">
                <a:effectLst/>
                <a:latin typeface="Arial" panose="020B0604020202020204" pitchFamily="34" charset="0"/>
                <a:ea typeface="Arial" panose="020B0604020202020204" pitchFamily="34" charset="0"/>
                <a:cs typeface="Arial" panose="020B0604020202020204" pitchFamily="34" charset="0"/>
              </a:rPr>
              <a:t>Smoky</a:t>
            </a:r>
            <a:r>
              <a:rPr lang="de-DE" sz="1100" b="1" i="1" u="none" strike="noStrike" noProof="0" dirty="0">
                <a:effectLst/>
                <a:latin typeface="Arial" panose="020B0604020202020204" pitchFamily="34" charset="0"/>
                <a:ea typeface="Arial" panose="020B0604020202020204" pitchFamily="34" charset="0"/>
                <a:cs typeface="Arial" panose="020B0604020202020204" pitchFamily="34" charset="0"/>
              </a:rPr>
              <a:t> </a:t>
            </a:r>
            <a:r>
              <a:rPr lang="de-DE" sz="1100" b="1" i="1" u="none" strike="noStrike" noProof="0" dirty="0" err="1">
                <a:effectLst/>
                <a:latin typeface="Arial" panose="020B0604020202020204" pitchFamily="34" charset="0"/>
                <a:ea typeface="Arial" panose="020B0604020202020204" pitchFamily="34" charset="0"/>
                <a:cs typeface="Arial" panose="020B0604020202020204" pitchFamily="34" charset="0"/>
              </a:rPr>
              <a:t>Quartz</a:t>
            </a:r>
            <a:r>
              <a:rPr lang="de-DE" sz="1100" b="1" i="1" u="none" strike="noStrike" noProof="0" dirty="0">
                <a:effectLst/>
                <a:latin typeface="Arial" panose="020B0604020202020204" pitchFamily="34" charset="0"/>
                <a:ea typeface="Arial" panose="020B0604020202020204" pitchFamily="34" charset="0"/>
                <a:cs typeface="Arial" panose="020B0604020202020204" pitchFamily="34" charset="0"/>
              </a:rPr>
              <a:t>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war verärgert, nachdem sie sich mit </a:t>
            </a:r>
            <a:r>
              <a:rPr lang="de-DE" sz="1100" b="1" i="1" u="none" strike="noStrike" noProof="0" dirty="0" err="1">
                <a:effectLst/>
                <a:latin typeface="Arial" panose="020B0604020202020204" pitchFamily="34" charset="0"/>
                <a:ea typeface="Arial" panose="020B0604020202020204" pitchFamily="34" charset="0"/>
                <a:cs typeface="Arial" panose="020B0604020202020204" pitchFamily="34" charset="0"/>
              </a:rPr>
              <a:t>Sardonyx</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 verglichen hat.</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aufzustehen oder sitzen zu bleiben.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erneut, um die zweite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2. Ich verstehe, wie sich </a:t>
            </a:r>
            <a:r>
              <a:rPr lang="de-DE" sz="1100" b="1" i="1" u="none" strike="noStrike" noProof="0" dirty="0" err="1">
                <a:effectLst/>
                <a:latin typeface="Arial" panose="020B0604020202020204" pitchFamily="34" charset="0"/>
                <a:ea typeface="Arial" panose="020B0604020202020204" pitchFamily="34" charset="0"/>
                <a:cs typeface="Arial" panose="020B0604020202020204" pitchFamily="34" charset="0"/>
              </a:rPr>
              <a:t>Smoky</a:t>
            </a:r>
            <a:r>
              <a:rPr lang="de-DE" sz="1100" b="1" i="1" u="none" strike="noStrike" noProof="0" dirty="0">
                <a:effectLst/>
                <a:latin typeface="Arial" panose="020B0604020202020204" pitchFamily="34" charset="0"/>
                <a:ea typeface="Arial" panose="020B0604020202020204" pitchFamily="34" charset="0"/>
                <a:cs typeface="Arial" panose="020B0604020202020204" pitchFamily="34" charset="0"/>
              </a:rPr>
              <a:t> </a:t>
            </a:r>
            <a:r>
              <a:rPr lang="de-DE" sz="1100" b="1" i="1" u="none" strike="noStrike" noProof="0" dirty="0" err="1">
                <a:effectLst/>
                <a:latin typeface="Arial" panose="020B0604020202020204" pitchFamily="34" charset="0"/>
                <a:ea typeface="Arial" panose="020B0604020202020204" pitchFamily="34" charset="0"/>
                <a:cs typeface="Arial" panose="020B0604020202020204" pitchFamily="34" charset="0"/>
              </a:rPr>
              <a:t>Quartz</a:t>
            </a:r>
            <a:r>
              <a:rPr lang="de-DE" sz="1100" b="1" i="1" u="none" strike="noStrike" noProof="0" dirty="0">
                <a:effectLst/>
                <a:latin typeface="Arial" panose="020B0604020202020204" pitchFamily="34" charset="0"/>
                <a:ea typeface="Arial" panose="020B0604020202020204" pitchFamily="34" charset="0"/>
                <a:cs typeface="Arial" panose="020B0604020202020204" pitchFamily="34" charset="0"/>
              </a:rPr>
              <a:t>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im Video gefühlt hat, und weiß, warum.</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ein drittes Mal, um die nächste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3. Ich vergleiche mich auch mit anderen.</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ein viertes Mal, um die nächste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4. Mich mit anderen zu vergleichen ist nicht gut für mich.</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ein fünftes Mal, um die nächste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5. Mir fallen einige Dinge ein, die ich an meinem Körper mag.</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ein sechstes Mal, um die nächste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6. Ich kann meinen Freund*innen dabei helfen, sich selbst mehr zu mögen.</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ein siebtes Mal, um die letzte Aussage anzuzeigen: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7. Alle Körper sind gut und so, wie sie sind, völlig o. k.</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Bitte die Schüler*innen, zu stehen oder zu sitzen.</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r>
              <a:rPr lang="de-DE" sz="1100" noProof="0" dirty="0">
                <a:effectLst/>
                <a:latin typeface="Arial" panose="020B0604020202020204" pitchFamily="34" charset="0"/>
                <a:ea typeface="Arial" panose="020B0604020202020204" pitchFamily="34" charset="0"/>
                <a:cs typeface="Arial" panose="020B0604020202020204" pitchFamily="34" charset="0"/>
              </a:rPr>
              <a:t> </a:t>
            </a: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Verteile ein Arbeitsblatt „</a:t>
            </a:r>
            <a: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t>Wann vergleiche ich“ </a:t>
            </a:r>
            <a:r>
              <a:rPr lang="de-DE" sz="1100" b="0" u="none" strike="noStrike" noProof="0" dirty="0">
                <a:effectLst/>
                <a:latin typeface="Arial" panose="020B0604020202020204" pitchFamily="34" charset="0"/>
                <a:ea typeface="Arial" panose="020B0604020202020204" pitchFamily="34" charset="0"/>
                <a:cs typeface="Arial" panose="020B0604020202020204" pitchFamily="34" charset="0"/>
              </a:rPr>
              <a:t>an alle. Ermutige die Schüler*innen, wirklich einen Moment darüber nachzudenken, wie sie sich bei Vergleichen fühlen.</a:t>
            </a:r>
            <a:endParaRPr lang="de-DE" sz="1100" noProof="0"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0"/>
              </a:spcAft>
              <a:buFont typeface="Arial" panose="020B0604020202020204" pitchFamily="34" charset="0"/>
              <a:buChar char="•"/>
            </a:pPr>
            <a:r>
              <a:rPr lang="de-DE" sz="1100" i="1" u="none" strike="noStrike" noProof="0" dirty="0">
                <a:effectLst/>
                <a:latin typeface="Arial" panose="020B0604020202020204" pitchFamily="34" charset="0"/>
                <a:ea typeface="Arial" panose="020B0604020202020204" pitchFamily="34" charset="0"/>
                <a:cs typeface="Arial" panose="020B0604020202020204" pitchFamily="34" charset="0"/>
              </a:rPr>
              <a:t>Hinweis: </a:t>
            </a:r>
            <a:r>
              <a:rPr lang="de-DE" sz="1100" i="0" u="none" strike="noStrike" noProof="0" dirty="0">
                <a:effectLst/>
                <a:latin typeface="Arial" panose="020B0604020202020204" pitchFamily="34" charset="0"/>
                <a:ea typeface="Arial" panose="020B0604020202020204" pitchFamily="34" charset="0"/>
                <a:cs typeface="Arial" panose="020B0604020202020204" pitchFamily="34" charset="0"/>
              </a:rPr>
              <a:t>Wenn die Schüler*innen Schwierigkeiten haben, das Arbeitsblatt selbstständig auszufüllen, könnt ihr es gemeinsam mit der ganzen Klasse oder in kleinen Gruppen erarbeiten. Dabei könnt ihr Informationen aus der Diskussion und dem Video verwenden, um die Lücken zu füllen.</a:t>
            </a:r>
          </a:p>
          <a:p>
            <a:pPr marL="628650" marR="0" lvl="1" indent="-171450">
              <a:lnSpc>
                <a:spcPct val="115000"/>
              </a:lnSpc>
              <a:spcBef>
                <a:spcPts val="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indent="-171450">
              <a:spcBef>
                <a:spcPts val="0"/>
              </a:spcBef>
              <a:spcAft>
                <a:spcPts val="0"/>
              </a:spcAft>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Vielleicht gibt es Schüler*innen, die gern ihre eigene Geschichte vorlesen möchten. Lass sie vorlesen und ermögliche nach jeder Geschichte eine kurze Reflexion, die an das in der Lektion bereits Gelernte anknüpft.</a:t>
            </a:r>
            <a:endParaRPr lang="de-DE" sz="1100" b="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4</a:t>
            </a:fld>
            <a:endParaRPr lang="en-US"/>
          </a:p>
        </p:txBody>
      </p:sp>
    </p:spTree>
    <p:extLst>
      <p:ext uri="{BB962C8B-B14F-4D97-AF65-F5344CB8AC3E}">
        <p14:creationId xmlns:p14="http://schemas.microsoft.com/office/powerpoint/2010/main" val="364378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Beginne die Stunde, indem du das, was die Schüler*innen in der </a:t>
            </a:r>
            <a:r>
              <a:rPr lang="de-DE" sz="1100" i="1" u="none" strike="noStrike" noProof="0" dirty="0">
                <a:effectLst/>
                <a:latin typeface="Arial" panose="020B0604020202020204" pitchFamily="34" charset="0"/>
                <a:ea typeface="Arial" panose="020B0604020202020204" pitchFamily="34" charset="0"/>
                <a:cs typeface="Arial" panose="020B0604020202020204" pitchFamily="34" charset="0"/>
              </a:rPr>
              <a:t>1. Übung</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über Körpervergleiche und deren Auswirkungen auf das Körperbild gelernt haben, wiederholst und vertiefst.</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Informiere die Schüler*innen darüber, dass es häufig vorkommt, dass man sich mit Freund*innen und Familienmitgliedern vergleicht – aber genauso vergleicht man sich auch mit fremden Menschen – der Gesellschaft. Diese Gesellschaft kann das Bild eines „idealen“ Aussehens zu einem bestimmten Zeitpunkt fördern. Dies wird als „Schönheitsideal“ bezeichnet.</a:t>
            </a:r>
            <a:b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Klicke, um den Schüler*innen die folgenden Punkte zu zeigen, die sie sich merken sollen.</a:t>
            </a:r>
          </a:p>
          <a:p>
            <a:pPr marL="628650" lvl="1" indent="-171450">
              <a:buFont typeface="Arial" panose="020B0604020202020204" pitchFamily="34" charset="0"/>
              <a:buChar char="•"/>
            </a:pPr>
            <a:r>
              <a:rPr lang="de-DE" sz="1100" noProof="0" dirty="0">
                <a:latin typeface="Arial" panose="020B0604020202020204" pitchFamily="34" charset="0"/>
                <a:cs typeface="Arial" panose="020B0604020202020204" pitchFamily="34" charset="0"/>
              </a:rPr>
              <a:t>Sie (</a:t>
            </a:r>
            <a:r>
              <a:rPr lang="de-DE" sz="1100" noProof="0" dirty="0">
                <a:latin typeface="Arial" panose="020B0604020202020204" pitchFamily="34" charset="0"/>
                <a:cs typeface="Arial" panose="020B0604020202020204" pitchFamily="34" charset="0"/>
                <a:sym typeface="Wingdings" pitchFamily="2" charset="2"/>
              </a:rPr>
              <a:t>= </a:t>
            </a:r>
            <a:r>
              <a:rPr lang="de-DE" sz="1100" i="1" noProof="0" dirty="0">
                <a:latin typeface="Arial" panose="020B0604020202020204" pitchFamily="34" charset="0"/>
                <a:cs typeface="Arial" panose="020B0604020202020204" pitchFamily="34" charset="0"/>
                <a:sym typeface="Wingdings" pitchFamily="2" charset="2"/>
              </a:rPr>
              <a:t>die Schönheitsideale</a:t>
            </a:r>
            <a:r>
              <a:rPr lang="de-DE" sz="1100" noProof="0" dirty="0">
                <a:latin typeface="Arial" panose="020B0604020202020204" pitchFamily="34" charset="0"/>
                <a:cs typeface="Arial" panose="020B0604020202020204" pitchFamily="34" charset="0"/>
                <a:sym typeface="Wingdings" pitchFamily="2" charset="2"/>
              </a:rPr>
              <a:t>)</a:t>
            </a:r>
            <a:r>
              <a:rPr lang="de-DE" sz="1100" noProof="0" dirty="0">
                <a:latin typeface="Arial" panose="020B0604020202020204" pitchFamily="34" charset="0"/>
                <a:cs typeface="Arial" panose="020B0604020202020204" pitchFamily="34" charset="0"/>
              </a:rPr>
              <a:t> sind unmöglich zu erreichen.</a:t>
            </a:r>
          </a:p>
          <a:p>
            <a:pPr marL="628650" lvl="1" indent="-171450">
              <a:buFont typeface="Arial" panose="020B0604020202020204" pitchFamily="34" charset="0"/>
              <a:buChar char="•"/>
            </a:pPr>
            <a:r>
              <a:rPr lang="de-DE" sz="1100" noProof="0" dirty="0">
                <a:latin typeface="Arial" panose="020B0604020202020204" pitchFamily="34" charset="0"/>
                <a:cs typeface="Arial" panose="020B0604020202020204" pitchFamily="34" charset="0"/>
              </a:rPr>
              <a:t>Sie beruhen auf persönlichen Meinungen.</a:t>
            </a:r>
          </a:p>
          <a:p>
            <a:pPr marL="628650" lvl="1" indent="-171450">
              <a:buFont typeface="Arial" panose="020B0604020202020204" pitchFamily="34" charset="0"/>
              <a:buChar char="•"/>
            </a:pPr>
            <a:r>
              <a:rPr lang="de-DE" sz="1100" noProof="0" dirty="0">
                <a:latin typeface="Arial" panose="020B0604020202020204" pitchFamily="34" charset="0"/>
                <a:cs typeface="Arial" panose="020B0604020202020204" pitchFamily="34" charset="0"/>
              </a:rPr>
              <a:t>Sie ändern sich ständig.</a:t>
            </a:r>
          </a:p>
          <a:p>
            <a:pPr marL="628650" lvl="1" indent="-171450">
              <a:buFont typeface="Arial" panose="020B0604020202020204" pitchFamily="34" charset="0"/>
              <a:buChar char="•"/>
            </a:pPr>
            <a:r>
              <a:rPr lang="de-DE" sz="1100" noProof="0" dirty="0">
                <a:latin typeface="Arial" panose="020B0604020202020204" pitchFamily="34" charset="0"/>
                <a:cs typeface="Arial" panose="020B0604020202020204" pitchFamily="34" charset="0"/>
              </a:rPr>
              <a:t>Sie sind unrealistisch.</a:t>
            </a:r>
          </a:p>
          <a:p>
            <a:pPr marL="171450" marR="0" indent="-171450">
              <a:lnSpc>
                <a:spcPct val="115000"/>
              </a:lnSpc>
              <a:spcBef>
                <a:spcPts val="0"/>
              </a:spcBef>
              <a:spcAft>
                <a:spcPts val="0"/>
              </a:spcAft>
              <a:buFont typeface="Arial" panose="020B0604020202020204" pitchFamily="34" charset="0"/>
              <a:buChar char="•"/>
            </a:pPr>
            <a:endParaRPr lang="de-DE" sz="1100" noProof="0" dirty="0">
              <a:effectLst/>
              <a:latin typeface="Arial" panose="020B0604020202020204" pitchFamily="34" charset="0"/>
              <a:cs typeface="Arial" panose="020B0604020202020204" pitchFamily="34" charset="0"/>
            </a:endParaRPr>
          </a:p>
          <a:p>
            <a:pPr marL="171450" marR="0" indent="-171450">
              <a:lnSpc>
                <a:spcPct val="115000"/>
              </a:lnSpc>
              <a:spcBef>
                <a:spcPts val="0"/>
              </a:spcBef>
              <a:spcAft>
                <a:spcPts val="0"/>
              </a:spcAft>
              <a:buFont typeface="Arial" panose="020B0604020202020204" pitchFamily="34" charset="0"/>
              <a:buChar char="•"/>
            </a:pPr>
            <a:r>
              <a:rPr lang="de-DE" sz="1100" noProof="0" dirty="0">
                <a:effectLst/>
                <a:latin typeface="Arial" panose="020B0604020202020204" pitchFamily="34" charset="0"/>
                <a:cs typeface="Arial" panose="020B0604020202020204" pitchFamily="34" charset="0"/>
              </a:rPr>
              <a:t>Ermutige die Schüler*innen, sich daran zu erinnern, dass ihr Aussehen kein Maßstab dafür ist, wie viel sie wert sind. Sie können sich auf andere Eigenschaften und Fähigkeiten konzentrieren, die sie haben, z. B. wie sie sich fühlen und was ihr Körper leisten kann. Dies wird als „gesundes Ideal“ bezeichnet. </a:t>
            </a: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5</a:t>
            </a:fld>
            <a:endParaRPr lang="en-US"/>
          </a:p>
        </p:txBody>
      </p:sp>
    </p:spTree>
    <p:extLst>
      <p:ext uri="{BB962C8B-B14F-4D97-AF65-F5344CB8AC3E}">
        <p14:creationId xmlns:p14="http://schemas.microsoft.com/office/powerpoint/2010/main" val="457761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Hinweis zu Videoinhalten:</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Falls eine Sicherheitswarnung wegen externer Medien erscheint, klicke auf </a:t>
            </a:r>
            <a:r>
              <a:rPr lang="de-DE" sz="1100" b="1" u="none" strike="noStrike" kern="1200" noProof="0" dirty="0">
                <a:solidFill>
                  <a:schemeClr val="tx1"/>
                </a:solidFill>
                <a:effectLst/>
                <a:latin typeface="Arial" panose="020B0604020202020204" pitchFamily="34" charset="0"/>
                <a:ea typeface="+mn-ea"/>
                <a:cs typeface="Arial" panose="020B0604020202020204" pitchFamily="34" charset="0"/>
              </a:rPr>
              <a:t>Inhalte aktivieren</a:t>
            </a:r>
            <a:r>
              <a:rPr lang="de-DE" sz="1100" u="none" strike="noStrike" kern="1200" noProof="0" dirty="0">
                <a:solidFill>
                  <a:schemeClr val="tx1"/>
                </a:solidFill>
                <a:effectLst/>
                <a:latin typeface="Arial" panose="020B0604020202020204" pitchFamily="34" charset="0"/>
                <a:ea typeface="+mn-ea"/>
                <a:cs typeface="Arial" panose="020B0604020202020204" pitchFamily="34" charset="0"/>
              </a:rPr>
              <a:t>. So können die Videos abgespielt werden. </a:t>
            </a:r>
          </a:p>
          <a:p>
            <a:pPr>
              <a:defRPr/>
            </a:pPr>
            <a:r>
              <a:rPr lang="de-DE" sz="1100" u="none" strike="noStrike" kern="1200" noProof="0" dirty="0">
                <a:solidFill>
                  <a:schemeClr val="tx1"/>
                </a:solidFill>
                <a:effectLst/>
                <a:latin typeface="Arial"/>
                <a:cs typeface="Arial"/>
              </a:rPr>
              <a:t>Die Tonspur des Kurzfilms ist auf Englisch mit deutschen Untertiteln.</a:t>
            </a:r>
            <a:r>
              <a:rPr lang="de-DE" sz="1100" dirty="0">
                <a:latin typeface="Arial"/>
                <a:cs typeface="Arial"/>
              </a:rPr>
              <a:t> </a:t>
            </a:r>
            <a:endParaRPr lang="de-DE" sz="1100" u="none" strike="noStrike" kern="1200" noProof="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Tipp: Stelle zwischendurch sicher, dass die Klasse den Inhalten folgen kann und die Botschaft versteht. Lass gern die Kinder selbst wiederholen, was sie verstanden haben.</a:t>
            </a:r>
            <a:endParaRPr lang="de-DE" sz="1100" u="none" strike="noStrike" kern="1200" noProof="0" dirty="0">
              <a:solidFill>
                <a:schemeClr val="tx1"/>
              </a:solidFill>
              <a:effectLst/>
              <a:highlight>
                <a:srgbClr val="FFFF00"/>
              </a:highligh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u="none" strike="noStrike"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Anmerkungen für die Lehrkraft:</a:t>
            </a:r>
            <a:endParaRPr lang="de-DE" sz="1100" u="none" strike="noStrike" kern="1200" dirty="0">
              <a:solidFill>
                <a:schemeClr val="tx1"/>
              </a:solidFill>
              <a:effectLst/>
              <a:latin typeface="Arial" panose="020B0604020202020204" pitchFamily="34" charset="0"/>
              <a:ea typeface="+mn-ea"/>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Erkläre den Schüler*innen, dass eine Möglichkeit, um Vergleiche und Konkurrenzdenken zu vermeiden, darin besteht, erst gar nicht über Körper zu sprechen. </a:t>
            </a:r>
            <a:br>
              <a:rPr lang="de-DE" sz="1100" u="none" strike="noStrike"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120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Klicke, um das Video </a:t>
            </a:r>
            <a:r>
              <a:rPr lang="de-DE" sz="1100" b="1" i="1" u="none" strike="noStrike" dirty="0" err="1">
                <a:effectLst/>
                <a:latin typeface="Arial" panose="020B0604020202020204" pitchFamily="34" charset="0"/>
                <a:ea typeface="Arial" panose="020B0604020202020204" pitchFamily="34" charset="0"/>
                <a:cs typeface="Arial" panose="020B0604020202020204" pitchFamily="34" charset="0"/>
              </a:rPr>
              <a:t>Bodytalk</a:t>
            </a:r>
            <a:r>
              <a:rPr lang="de-DE" sz="1100" b="1" i="1" u="none" strike="noStrike" dirty="0">
                <a:effectLst/>
                <a:latin typeface="Arial" panose="020B0604020202020204" pitchFamily="34" charset="0"/>
                <a:ea typeface="Arial" panose="020B0604020202020204" pitchFamily="34" charset="0"/>
                <a:cs typeface="Arial" panose="020B0604020202020204" pitchFamily="34" charset="0"/>
              </a:rPr>
              <a:t> </a:t>
            </a:r>
            <a:r>
              <a:rPr lang="de-DE" sz="1100" b="0" i="0" u="none" strike="noStrike" dirty="0">
                <a:effectLst/>
                <a:latin typeface="Arial" panose="020B0604020202020204" pitchFamily="34" charset="0"/>
                <a:ea typeface="Arial" panose="020B0604020202020204" pitchFamily="34" charset="0"/>
                <a:cs typeface="Arial" panose="020B0604020202020204" pitchFamily="34" charset="0"/>
              </a:rPr>
              <a:t>zu zeigen</a:t>
            </a:r>
            <a:r>
              <a:rPr lang="de-DE" sz="1100" u="none" strike="noStrike" dirty="0">
                <a:effectLst/>
                <a:latin typeface="Arial" panose="020B0604020202020204" pitchFamily="34" charset="0"/>
                <a:ea typeface="Arial" panose="020B0604020202020204" pitchFamily="34" charset="0"/>
                <a:cs typeface="Arial" panose="020B0604020202020204" pitchFamily="34" charset="0"/>
              </a:rPr>
              <a:t>.</a:t>
            </a:r>
            <a:br>
              <a:rPr lang="de-DE" sz="1100" u="none" strike="noStrike"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dirty="0">
                <a:effectLst/>
                <a:latin typeface="Arial" panose="020B0604020202020204" pitchFamily="34" charset="0"/>
                <a:ea typeface="Arial" panose="020B0604020202020204" pitchFamily="34" charset="0"/>
                <a:cs typeface="Arial" panose="020B0604020202020204" pitchFamily="34" charset="0"/>
              </a:rPr>
              <a:t>Nachdem du das Video gezeigt hast, kannst du der Klasse eine oder mehrere der folgenden Fragen stellen:</a:t>
            </a:r>
          </a:p>
          <a:p>
            <a:pPr marL="628650" marR="0" lvl="1" indent="-171450">
              <a:lnSpc>
                <a:spcPct val="115000"/>
              </a:lnSpc>
              <a:spcBef>
                <a:spcPts val="0"/>
              </a:spcBef>
              <a:spcAft>
                <a:spcPts val="0"/>
              </a:spcAft>
              <a:buFont typeface="Arial" panose="020B0604020202020204" pitchFamily="34" charset="0"/>
              <a:buChar char="•"/>
            </a:pPr>
            <a:r>
              <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Was sind einige von </a:t>
            </a:r>
            <a:r>
              <a:rPr lang="de-DE" sz="1100" i="1"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Bismuth</a:t>
            </a:r>
            <a:r>
              <a:rPr lang="de-DE" sz="1100" u="none" strike="noStrike" dirty="0" err="1">
                <a:solidFill>
                  <a:srgbClr val="000000"/>
                </a:solidFill>
                <a:effectLst/>
                <a:latin typeface="Arial" panose="020B0604020202020204" pitchFamily="34" charset="0"/>
                <a:ea typeface="Arial" panose="020B0604020202020204" pitchFamily="34" charset="0"/>
                <a:cs typeface="Arial" panose="020B0604020202020204" pitchFamily="34" charset="0"/>
              </a:rPr>
              <a:t>s</a:t>
            </a:r>
            <a:r>
              <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 Fähigkeiten? </a:t>
            </a: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085850" marR="0"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„Treue.“ „Stärke.“ „Sie kann ihre Hand in eine Säge verwandeln und Dinge durchschneiden.“ „Sie kann mit ihren Händen Dinge bauen und malen.“ Usw.)</a:t>
            </a:r>
          </a:p>
          <a:p>
            <a:pPr marL="628650" marR="0" lvl="1" indent="-171450">
              <a:lnSpc>
                <a:spcPct val="115000"/>
              </a:lnSpc>
              <a:spcBef>
                <a:spcPts val="0"/>
              </a:spcBef>
              <a:spcAft>
                <a:spcPts val="0"/>
              </a:spcAft>
              <a:buFont typeface="Arial" panose="020B0604020202020204" pitchFamily="34" charset="0"/>
              <a:buChar char="•"/>
            </a:pPr>
            <a:endPar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endParaRPr>
          </a:p>
          <a:p>
            <a:pPr marL="628650" marR="0" lvl="1" indent="-171450">
              <a:lnSpc>
                <a:spcPct val="115000"/>
              </a:lnSpc>
              <a:spcBef>
                <a:spcPts val="0"/>
              </a:spcBef>
              <a:spcAft>
                <a:spcPts val="0"/>
              </a:spcAft>
              <a:buFont typeface="Arial" panose="020B0604020202020204" pitchFamily="34" charset="0"/>
              <a:buChar char="•"/>
            </a:pPr>
            <a:r>
              <a:rPr lang="de-DE" sz="1100" u="none" strike="noStrike" dirty="0">
                <a:solidFill>
                  <a:srgbClr val="000000"/>
                </a:solidFill>
                <a:effectLst/>
                <a:latin typeface="Arial" panose="020B0604020202020204" pitchFamily="34" charset="0"/>
                <a:ea typeface="Arial" panose="020B0604020202020204" pitchFamily="34" charset="0"/>
                <a:cs typeface="Arial" panose="020B0604020202020204" pitchFamily="34" charset="0"/>
              </a:rPr>
              <a:t>Warum kann das Sprechen über den Körper verletzend oder verärgernd sein? </a:t>
            </a:r>
            <a:endParaRPr lang="de-DE"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1085850" marR="0" indent="-171450">
              <a:lnSpc>
                <a:spcPct val="115000"/>
              </a:lnSpc>
              <a:spcBef>
                <a:spcPts val="0"/>
              </a:spcBef>
              <a:spcAft>
                <a:spcPts val="0"/>
              </a:spcAft>
              <a:buFont typeface="Arial" panose="020B0604020202020204" pitchFamily="34" charset="0"/>
              <a:buChar char="•"/>
            </a:pPr>
            <a:r>
              <a:rPr lang="de-DE" sz="1100" b="1" dirty="0">
                <a:effectLst/>
                <a:latin typeface="Arial" panose="020B0604020202020204" pitchFamily="34" charset="0"/>
                <a:ea typeface="Arial" panose="020B0604020202020204" pitchFamily="34" charset="0"/>
                <a:cs typeface="Arial" panose="020B0604020202020204" pitchFamily="34" charset="0"/>
              </a:rPr>
              <a:t>(Mögliche Antworten: „Unangenehm oder peinlich.“ „Kann dazu führen, dass jemand denkt, er müsse auf eine bestimmte Art und Weise aussehen.“ „Verstärkt Vergleiche.“ „Kann jemanden dazu bringen, sein Aussehen zu ändern, um anderen zu gefallen.“ Usw.)</a:t>
            </a:r>
          </a:p>
          <a:p>
            <a:pPr marL="0" marR="0">
              <a:lnSpc>
                <a:spcPct val="115000"/>
              </a:lnSpc>
              <a:spcBef>
                <a:spcPts val="0"/>
              </a:spcBef>
              <a:spcAft>
                <a:spcPts val="0"/>
              </a:spcAft>
            </a:pPr>
            <a:endParaRPr lang="de-DE" sz="1100" dirty="0">
              <a:solidFill>
                <a:srgbClr val="222222"/>
              </a:solidFill>
              <a:effectLst/>
              <a:latin typeface="Arial" panose="020B0604020202020204" pitchFamily="34" charset="0"/>
              <a:ea typeface="Arial" panose="020B0604020202020204" pitchFamily="34" charset="0"/>
              <a:cs typeface="Arial" panose="020B0604020202020204" pitchFamily="34" charset="0"/>
            </a:endParaRPr>
          </a:p>
          <a:p>
            <a:pPr marL="0" marR="0">
              <a:lnSpc>
                <a:spcPct val="115000"/>
              </a:lnSpc>
              <a:spcBef>
                <a:spcPts val="0"/>
              </a:spcBef>
              <a:spcAft>
                <a:spcPts val="0"/>
              </a:spcAft>
            </a:pPr>
            <a:r>
              <a:rPr lang="de-DE" sz="1100" dirty="0">
                <a:solidFill>
                  <a:srgbClr val="222222"/>
                </a:solidFill>
                <a:effectLst/>
                <a:latin typeface="Arial"/>
                <a:ea typeface="Arial" panose="020B0604020202020204" pitchFamily="34" charset="0"/>
                <a:cs typeface="Arial"/>
              </a:rPr>
              <a:t>Engeln, R., Sladek, M. R., &amp; Waldron, H. (2013). Body </a:t>
            </a:r>
            <a:r>
              <a:rPr lang="de-DE" sz="1100" dirty="0" err="1">
                <a:solidFill>
                  <a:srgbClr val="222222"/>
                </a:solidFill>
                <a:effectLst/>
                <a:latin typeface="Arial"/>
                <a:ea typeface="Arial" panose="020B0604020202020204" pitchFamily="34" charset="0"/>
                <a:cs typeface="Arial"/>
              </a:rPr>
              <a:t>talk</a:t>
            </a:r>
            <a:r>
              <a:rPr lang="de-DE" sz="1100" dirty="0">
                <a:solidFill>
                  <a:srgbClr val="222222"/>
                </a:solidFill>
                <a:effectLst/>
                <a:latin typeface="Arial"/>
                <a:ea typeface="Arial" panose="020B0604020202020204" pitchFamily="34" charset="0"/>
                <a:cs typeface="Arial"/>
              </a:rPr>
              <a:t> </a:t>
            </a:r>
            <a:r>
              <a:rPr lang="de-DE" sz="1100" dirty="0" err="1">
                <a:solidFill>
                  <a:srgbClr val="222222"/>
                </a:solidFill>
                <a:effectLst/>
                <a:latin typeface="Arial"/>
                <a:ea typeface="Arial" panose="020B0604020202020204" pitchFamily="34" charset="0"/>
                <a:cs typeface="Arial"/>
              </a:rPr>
              <a:t>among</a:t>
            </a:r>
            <a:r>
              <a:rPr lang="de-DE" sz="1100" dirty="0">
                <a:solidFill>
                  <a:srgbClr val="222222"/>
                </a:solidFill>
                <a:effectLst/>
                <a:latin typeface="Arial"/>
                <a:ea typeface="Arial" panose="020B0604020202020204" pitchFamily="34" charset="0"/>
                <a:cs typeface="Arial"/>
              </a:rPr>
              <a:t> </a:t>
            </a:r>
            <a:r>
              <a:rPr lang="de-DE" sz="1100" dirty="0" err="1">
                <a:solidFill>
                  <a:srgbClr val="222222"/>
                </a:solidFill>
                <a:effectLst/>
                <a:latin typeface="Arial"/>
                <a:ea typeface="Arial" panose="020B0604020202020204" pitchFamily="34" charset="0"/>
                <a:cs typeface="Arial"/>
              </a:rPr>
              <a:t>college</a:t>
            </a:r>
            <a:r>
              <a:rPr lang="de-DE" sz="1100" dirty="0">
                <a:solidFill>
                  <a:srgbClr val="222222"/>
                </a:solidFill>
                <a:effectLst/>
                <a:latin typeface="Arial"/>
                <a:ea typeface="Arial" panose="020B0604020202020204" pitchFamily="34" charset="0"/>
                <a:cs typeface="Arial"/>
              </a:rPr>
              <a:t> </a:t>
            </a:r>
            <a:r>
              <a:rPr lang="de-DE" sz="1100" dirty="0" err="1">
                <a:solidFill>
                  <a:srgbClr val="222222"/>
                </a:solidFill>
                <a:effectLst/>
                <a:latin typeface="Arial"/>
                <a:ea typeface="Arial" panose="020B0604020202020204" pitchFamily="34" charset="0"/>
                <a:cs typeface="Arial"/>
              </a:rPr>
              <a:t>men</a:t>
            </a:r>
            <a:r>
              <a:rPr lang="de-DE" sz="1100" dirty="0">
                <a:solidFill>
                  <a:srgbClr val="222222"/>
                </a:solidFill>
                <a:effectLst/>
                <a:latin typeface="Arial"/>
                <a:ea typeface="Arial" panose="020B0604020202020204" pitchFamily="34" charset="0"/>
                <a:cs typeface="Arial"/>
              </a:rPr>
              <a:t>: Content, </a:t>
            </a:r>
            <a:r>
              <a:rPr lang="de-DE" sz="1100" dirty="0" err="1">
                <a:solidFill>
                  <a:srgbClr val="222222"/>
                </a:solidFill>
                <a:effectLst/>
                <a:latin typeface="Arial"/>
                <a:ea typeface="Arial" panose="020B0604020202020204" pitchFamily="34" charset="0"/>
                <a:cs typeface="Arial"/>
              </a:rPr>
              <a:t>correlates</a:t>
            </a:r>
            <a:r>
              <a:rPr lang="de-DE" sz="1100" dirty="0">
                <a:solidFill>
                  <a:srgbClr val="222222"/>
                </a:solidFill>
                <a:effectLst/>
                <a:latin typeface="Arial"/>
                <a:ea typeface="Arial" panose="020B0604020202020204" pitchFamily="34" charset="0"/>
                <a:cs typeface="Arial"/>
              </a:rPr>
              <a:t>, and </a:t>
            </a:r>
            <a:r>
              <a:rPr lang="de-DE" sz="1100" dirty="0" err="1">
                <a:solidFill>
                  <a:srgbClr val="222222"/>
                </a:solidFill>
                <a:effectLst/>
                <a:latin typeface="Arial"/>
                <a:ea typeface="Arial" panose="020B0604020202020204" pitchFamily="34" charset="0"/>
                <a:cs typeface="Arial"/>
              </a:rPr>
              <a:t>effects</a:t>
            </a:r>
            <a:r>
              <a:rPr lang="de-DE" sz="1100" dirty="0">
                <a:solidFill>
                  <a:srgbClr val="222222"/>
                </a:solidFill>
                <a:effectLst/>
                <a:latin typeface="Arial"/>
                <a:ea typeface="Arial" panose="020B0604020202020204" pitchFamily="34" charset="0"/>
                <a:cs typeface="Arial"/>
              </a:rPr>
              <a:t>. </a:t>
            </a:r>
            <a:r>
              <a:rPr lang="de-DE" sz="1100" i="1" dirty="0">
                <a:solidFill>
                  <a:srgbClr val="222222"/>
                </a:solidFill>
                <a:effectLst/>
                <a:latin typeface="Arial"/>
                <a:ea typeface="Arial" panose="020B0604020202020204" pitchFamily="34" charset="0"/>
                <a:cs typeface="Arial"/>
              </a:rPr>
              <a:t>Body Image</a:t>
            </a:r>
            <a:r>
              <a:rPr lang="de-DE" sz="1100" dirty="0">
                <a:solidFill>
                  <a:srgbClr val="222222"/>
                </a:solidFill>
                <a:effectLst/>
                <a:latin typeface="Arial"/>
                <a:ea typeface="Arial" panose="020B0604020202020204" pitchFamily="34" charset="0"/>
                <a:cs typeface="Arial"/>
              </a:rPr>
              <a:t>, </a:t>
            </a:r>
            <a:r>
              <a:rPr lang="de-DE" sz="1100" i="1" dirty="0">
                <a:solidFill>
                  <a:srgbClr val="222222"/>
                </a:solidFill>
                <a:effectLst/>
                <a:latin typeface="Arial"/>
                <a:ea typeface="Arial" panose="020B0604020202020204" pitchFamily="34" charset="0"/>
                <a:cs typeface="Arial"/>
              </a:rPr>
              <a:t>10</a:t>
            </a:r>
            <a:r>
              <a:rPr lang="de-DE" sz="1100" dirty="0">
                <a:solidFill>
                  <a:srgbClr val="222222"/>
                </a:solidFill>
                <a:effectLst/>
                <a:latin typeface="Arial"/>
                <a:ea typeface="Arial" panose="020B0604020202020204" pitchFamily="34" charset="0"/>
                <a:cs typeface="Arial"/>
              </a:rPr>
              <a:t>(3), 300–308.</a:t>
            </a:r>
            <a:endParaRPr lang="de-DE" sz="1100" dirty="0">
              <a:effectLst/>
              <a:latin typeface="Arial"/>
              <a:ea typeface="Arial" panose="020B0604020202020204" pitchFamily="34" charset="0"/>
              <a:cs typeface="Arial"/>
            </a:endParaRPr>
          </a:p>
          <a:p>
            <a:endParaRPr lang="de-DE"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6</a:t>
            </a:fld>
            <a:endParaRPr lang="en-US"/>
          </a:p>
        </p:txBody>
      </p:sp>
    </p:spTree>
    <p:extLst>
      <p:ext uri="{BB962C8B-B14F-4D97-AF65-F5344CB8AC3E}">
        <p14:creationId xmlns:p14="http://schemas.microsoft.com/office/powerpoint/2010/main" val="2696490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sz="1100" b="1" noProof="0" dirty="0">
                <a:latin typeface="Arial" panose="020B0604020202020204" pitchFamily="34" charset="0"/>
                <a:cs typeface="Arial" panose="020B0604020202020204" pitchFamily="34" charset="0"/>
              </a:rPr>
              <a:t>Anmerkungen für die Lehrkraft:</a:t>
            </a:r>
            <a:endParaRPr lang="de-DE" sz="1100" b="0" noProof="0" dirty="0">
              <a:latin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Erkläre den Schüler*innen, dass sie üben werden, „</a:t>
            </a:r>
            <a:r>
              <a:rPr lang="de-DE" sz="1100" u="none" strike="noStrike" noProof="0" dirty="0" err="1">
                <a:effectLst/>
                <a:latin typeface="Arial" panose="020B0604020202020204" pitchFamily="34" charset="0"/>
                <a:ea typeface="Arial" panose="020B0604020202020204" pitchFamily="34" charset="0"/>
                <a:cs typeface="Arial" panose="020B0604020202020204" pitchFamily="34" charset="0"/>
              </a:rPr>
              <a:t>Bodytalk</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 also das Reden über Körper und Aussehen – zu erkennen und zu stoppen. Dadurch können die negativen Folgen vermieden werden.</a:t>
            </a:r>
          </a:p>
          <a:p>
            <a:pPr marL="171450" marR="0" lvl="0" indent="-171450">
              <a:lnSpc>
                <a:spcPct val="115000"/>
              </a:lnSpc>
              <a:spcBef>
                <a:spcPts val="0"/>
              </a:spcBef>
              <a:spcAft>
                <a:spcPts val="0"/>
              </a:spcAft>
              <a:buFont typeface="Arial" panose="020B0604020202020204" pitchFamily="34" charset="0"/>
              <a:buChar char="•"/>
            </a:pPr>
            <a:endParaRPr lang="de-DE" sz="1100"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Bitte die Schüler*innen, die Hand zu heben, wenn sie in der letzten Woche an einem Gespräch über das Aussehen einer Person beteiligt waren.</a:t>
            </a:r>
            <a:br>
              <a:rPr lang="de-DE" sz="1100" b="1" u="none" strike="noStrike" noProof="0" dirty="0">
                <a:effectLst/>
                <a:latin typeface="Arial" panose="020B0604020202020204" pitchFamily="34" charset="0"/>
                <a:ea typeface="Arial" panose="020B0604020202020204" pitchFamily="34" charset="0"/>
                <a:cs typeface="Arial" panose="020B0604020202020204" pitchFamily="34" charset="0"/>
              </a:rPr>
            </a:b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Zähle, wie viele Schüler*innen die Hand heben, und berechne daraus den Prozentsatz der Klasse, der an „</a:t>
            </a:r>
            <a:r>
              <a:rPr lang="de-DE" sz="1100" u="none" strike="noStrike" noProof="0" dirty="0" err="1">
                <a:effectLst/>
                <a:latin typeface="Arial" panose="020B0604020202020204" pitchFamily="34" charset="0"/>
                <a:ea typeface="Arial" panose="020B0604020202020204" pitchFamily="34" charset="0"/>
                <a:cs typeface="Arial" panose="020B0604020202020204" pitchFamily="34" charset="0"/>
              </a:rPr>
              <a:t>Bodytalk</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teilgenommen hat (#Anzahl der gehobenen Hände </a:t>
            </a:r>
            <a:r>
              <a:rPr lang="de-DE" sz="1100" i="1" u="none" strike="noStrike" noProof="0" dirty="0">
                <a:effectLst/>
                <a:latin typeface="Arial" panose="020B0604020202020204" pitchFamily="34" charset="0"/>
                <a:ea typeface="Arial" panose="020B0604020202020204" pitchFamily="34" charset="0"/>
                <a:cs typeface="Arial" panose="020B0604020202020204" pitchFamily="34" charset="0"/>
              </a:rPr>
              <a:t>geteilt durch </a:t>
            </a:r>
            <a:r>
              <a:rPr lang="de-DE" sz="1100" i="0" u="none" strike="noStrike" noProof="0" dirty="0">
                <a:effectLst/>
                <a:latin typeface="Arial" panose="020B0604020202020204" pitchFamily="34" charset="0"/>
                <a:ea typeface="Arial" panose="020B0604020202020204" pitchFamily="34" charset="0"/>
                <a:cs typeface="Arial" panose="020B0604020202020204" pitchFamily="34" charset="0"/>
              </a:rPr>
              <a:t>die</a:t>
            </a:r>
            <a:r>
              <a:rPr lang="de-DE" sz="1100" i="1" u="none" strike="noStrike" noProof="0" dirty="0">
                <a:effectLst/>
                <a:latin typeface="Arial" panose="020B0604020202020204" pitchFamily="34" charset="0"/>
                <a:ea typeface="Arial" panose="020B0604020202020204" pitchFamily="34" charset="0"/>
                <a:cs typeface="Arial" panose="020B0604020202020204" pitchFamily="34" charset="0"/>
              </a:rPr>
              <a:t> </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gesamte #Anzahl der Schüler*innen </a:t>
            </a:r>
            <a:r>
              <a:rPr lang="de-DE" sz="1100" i="1" u="none" strike="noStrike" noProof="0" dirty="0">
                <a:effectLst/>
                <a:latin typeface="Arial" panose="020B0604020202020204" pitchFamily="34" charset="0"/>
                <a:ea typeface="Arial" panose="020B0604020202020204" pitchFamily="34" charset="0"/>
                <a:cs typeface="Arial" panose="020B0604020202020204" pitchFamily="34" charset="0"/>
              </a:rPr>
              <a:t>mal</a:t>
            </a: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 100). Trage die Zahlen auf der Seite ein und klicke, um den Prozentsatz anzuzeigen.</a:t>
            </a:r>
          </a:p>
          <a:p>
            <a:endParaRPr lang="de-DE" sz="1100"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7</a:t>
            </a:fld>
            <a:endParaRPr lang="en-US"/>
          </a:p>
        </p:txBody>
      </p:sp>
    </p:spTree>
    <p:extLst>
      <p:ext uri="{BB962C8B-B14F-4D97-AF65-F5344CB8AC3E}">
        <p14:creationId xmlns:p14="http://schemas.microsoft.com/office/powerpoint/2010/main" val="353647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noProof="0" dirty="0">
                <a:latin typeface="Arial" panose="020B0604020202020204" pitchFamily="34" charset="0"/>
                <a:cs typeface="Arial" panose="020B0604020202020204" pitchFamily="34" charset="0"/>
              </a:rPr>
              <a:t>Anmerkungen für die Lehrkraft:</a:t>
            </a:r>
            <a:endParaRPr lang="de-DE" b="0" noProof="0" dirty="0">
              <a:latin typeface="Arial" panose="020B0604020202020204" pitchFamily="34" charset="0"/>
              <a:cs typeface="Arial" panose="020B0604020202020204" pitchFamily="34" charset="0"/>
            </a:endParaRPr>
          </a:p>
          <a:p>
            <a:pPr marL="171450" marR="0" lvl="0" indent="-171450">
              <a:lnSpc>
                <a:spcPct val="115000"/>
              </a:lnSpc>
              <a:spcBef>
                <a:spcPts val="120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Verdeutliche, dass sogar positive Anmerkungen zum Aussehen negative Folgen haben können. Frage, warum das so ist, und gebe ein bis zwei Freiwilligen die Möglichkeit, sich zu äußern. Mögliche Antworten könnten wie folgt lauten: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Man fokussiert/beschränkt sich immer noch darauf, wie jemand aussieht.</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Man könnte damit das Schönheitsideal verstärken. </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Jemand, der diese Eigenschaft nicht hat, beginnt sich damit zu vergleichen.</a:t>
            </a:r>
          </a:p>
          <a:p>
            <a:pPr marL="628650" marR="0" lvl="1"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Man vergleicht sich selbst mit der Person, mit der man oder über die man spricht.</a:t>
            </a:r>
          </a:p>
          <a:p>
            <a:pPr marL="628650" marR="0" lvl="1" indent="-171450">
              <a:lnSpc>
                <a:spcPct val="115000"/>
              </a:lnSpc>
              <a:spcBef>
                <a:spcPts val="0"/>
              </a:spcBef>
              <a:spcAft>
                <a:spcPts val="0"/>
              </a:spcAft>
              <a:buFont typeface="Arial" panose="020B0604020202020204" pitchFamily="34" charset="0"/>
              <a:buChar char="•"/>
            </a:pPr>
            <a:endParaRPr lang="de-DE" sz="1100" u="none" strike="noStrike" noProof="0" dirty="0">
              <a:effectLst/>
              <a:latin typeface="Arial" panose="020B0604020202020204" pitchFamily="34" charset="0"/>
              <a:ea typeface="Arial" panose="020B0604020202020204" pitchFamily="34" charset="0"/>
              <a:cs typeface="Arial" panose="020B0604020202020204" pitchFamily="34" charset="0"/>
            </a:endParaRPr>
          </a:p>
          <a:p>
            <a:pPr marL="171450" marR="0" lvl="0" indent="-171450">
              <a:lnSpc>
                <a:spcPct val="115000"/>
              </a:lnSpc>
              <a:spcBef>
                <a:spcPts val="0"/>
              </a:spcBef>
              <a:spcAft>
                <a:spcPts val="0"/>
              </a:spcAft>
              <a:buFont typeface="Arial" panose="020B0604020202020204" pitchFamily="34" charset="0"/>
              <a:buChar char="•"/>
            </a:pPr>
            <a:r>
              <a:rPr lang="de-DE" sz="1100" u="none" strike="noStrike" noProof="0" dirty="0">
                <a:effectLst/>
                <a:latin typeface="Arial" panose="020B0604020202020204" pitchFamily="34" charset="0"/>
                <a:ea typeface="Arial" panose="020B0604020202020204" pitchFamily="34" charset="0"/>
                <a:cs typeface="Arial" panose="020B0604020202020204" pitchFamily="34" charset="0"/>
              </a:rPr>
              <a:t>Bespreche mit den Schüler*innen, dass das Sprechen über das Aussehen weit verbreitet ist und dass wir manchmal gar nicht merken, dass wir es tun. Wir werden üben, das Sprechen über Aussehen und Körper zu stoppen, wenn wir merken, dass es stattfindet.</a:t>
            </a:r>
          </a:p>
          <a:p>
            <a:pPr marL="457200" marR="0">
              <a:lnSpc>
                <a:spcPct val="115000"/>
              </a:lnSpc>
              <a:spcBef>
                <a:spcPts val="0"/>
              </a:spcBef>
              <a:spcAft>
                <a:spcPts val="0"/>
              </a:spcAft>
            </a:pPr>
            <a:r>
              <a:rPr lang="de-DE" sz="1100" noProof="0" dirty="0">
                <a:effectLst/>
                <a:latin typeface="Arial" panose="020B0604020202020204" pitchFamily="34" charset="0"/>
                <a:ea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de-DE" sz="1100" noProof="0" dirty="0">
                <a:effectLst/>
                <a:latin typeface="Arial" panose="020B0604020202020204" pitchFamily="34" charset="0"/>
                <a:ea typeface="Arial" panose="020B0604020202020204" pitchFamily="34" charset="0"/>
                <a:cs typeface="Arial" panose="020B0604020202020204" pitchFamily="34" charset="0"/>
              </a:rPr>
              <a:t>Fordere die Klasse auf, sich Gesprächsthemen zu überlegen, die sich </a:t>
            </a:r>
            <a:r>
              <a:rPr lang="de-DE" sz="1100" b="1" i="0" noProof="0" dirty="0">
                <a:effectLst/>
                <a:latin typeface="Arial" panose="020B0604020202020204" pitchFamily="34" charset="0"/>
                <a:ea typeface="Arial" panose="020B0604020202020204" pitchFamily="34" charset="0"/>
                <a:cs typeface="Arial" panose="020B0604020202020204" pitchFamily="34" charset="0"/>
              </a:rPr>
              <a:t>nicht</a:t>
            </a:r>
            <a:r>
              <a:rPr lang="de-DE" sz="1100" noProof="0" dirty="0">
                <a:effectLst/>
                <a:latin typeface="Arial" panose="020B0604020202020204" pitchFamily="34" charset="0"/>
                <a:ea typeface="Arial" panose="020B0604020202020204" pitchFamily="34" charset="0"/>
                <a:cs typeface="Arial" panose="020B0604020202020204" pitchFamily="34" charset="0"/>
              </a:rPr>
              <a:t> um den Körper oder das Aussehen von Menschen drehen. Einige Beispiele sind: Sport, Schule, Musik, Familie, Haustiere usw. Notiere alle Ideen an der Tafel, die den Schüler*innen innerhalb von </a:t>
            </a:r>
            <a:r>
              <a:rPr lang="de-DE" sz="1100" u="sng" noProof="0" dirty="0">
                <a:effectLst/>
                <a:latin typeface="Arial" panose="020B0604020202020204" pitchFamily="34" charset="0"/>
                <a:ea typeface="Arial" panose="020B0604020202020204" pitchFamily="34" charset="0"/>
                <a:cs typeface="Arial" panose="020B0604020202020204" pitchFamily="34" charset="0"/>
              </a:rPr>
              <a:t>fünf Minuten </a:t>
            </a:r>
            <a:r>
              <a:rPr lang="de-DE" sz="1100" noProof="0" dirty="0">
                <a:effectLst/>
                <a:latin typeface="Arial" panose="020B0604020202020204" pitchFamily="34" charset="0"/>
                <a:ea typeface="Arial" panose="020B0604020202020204" pitchFamily="34" charset="0"/>
                <a:cs typeface="Arial" panose="020B0604020202020204" pitchFamily="34" charset="0"/>
              </a:rPr>
              <a:t>einfallen.</a:t>
            </a:r>
            <a:endParaRPr lang="de-DE" noProof="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150FB2F-71EA-DA45-9639-0EE1B5989B31}" type="slidenum">
              <a:rPr lang="en-US" smtClean="0"/>
              <a:t>8</a:t>
            </a:fld>
            <a:endParaRPr lang="en-US"/>
          </a:p>
        </p:txBody>
      </p:sp>
    </p:spTree>
    <p:extLst>
      <p:ext uri="{BB962C8B-B14F-4D97-AF65-F5344CB8AC3E}">
        <p14:creationId xmlns:p14="http://schemas.microsoft.com/office/powerpoint/2010/main" val="3378656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lvl1pPr>
              <a:lnSpc>
                <a:spcPct val="100000"/>
              </a:lnSpc>
              <a:defRPr sz="2400"/>
            </a:lvl1pPr>
            <a:lvl2pPr>
              <a:lnSpc>
                <a:spcPct val="100000"/>
              </a:lnSpc>
              <a:defRPr sz="2000"/>
            </a:lvl2pPr>
            <a:lvl3pPr>
              <a:lnSpc>
                <a:spcPct val="100000"/>
              </a:lnSpc>
              <a:defRPr sz="1800"/>
            </a:lvl3pPr>
            <a:lvl4pPr>
              <a:lnSpc>
                <a:spcPct val="100000"/>
              </a:lnSpc>
              <a:defRPr sz="1600"/>
            </a:lvl4pPr>
            <a:lvl5pPr>
              <a:lnSpc>
                <a:spcPct val="100000"/>
              </a:lnSpc>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151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Question">
    <p:spTree>
      <p:nvGrpSpPr>
        <p:cNvPr id="1" name=""/>
        <p:cNvGrpSpPr/>
        <p:nvPr/>
      </p:nvGrpSpPr>
      <p:grpSpPr>
        <a:xfrm>
          <a:off x="0" y="0"/>
          <a:ext cx="0" cy="0"/>
          <a:chOff x="0" y="0"/>
          <a:chExt cx="0" cy="0"/>
        </a:xfrm>
      </p:grpSpPr>
      <p:sp>
        <p:nvSpPr>
          <p:cNvPr id="2" name="Title 1"/>
          <p:cNvSpPr>
            <a:spLocks noGrp="1"/>
          </p:cNvSpPr>
          <p:nvPr>
            <p:ph type="ctrTitle"/>
          </p:nvPr>
        </p:nvSpPr>
        <p:spPr>
          <a:xfrm>
            <a:off x="457201" y="1191935"/>
            <a:ext cx="8017932" cy="4503185"/>
          </a:xfrm>
          <a:noFill/>
        </p:spPr>
        <p:txBody>
          <a:bodyPr anchor="t">
            <a:normAutofit/>
          </a:bodyPr>
          <a:lstStyle>
            <a:lvl1pPr algn="l">
              <a:defRPr sz="4800" b="0">
                <a:solidFill>
                  <a:srgbClr val="0084D4"/>
                </a:solidFill>
              </a:defRPr>
            </a:lvl1pPr>
          </a:lstStyle>
          <a:p>
            <a:r>
              <a:rPr lang="en-US"/>
              <a:t>Click to edit Master title style</a:t>
            </a:r>
          </a:p>
        </p:txBody>
      </p:sp>
      <p:sp>
        <p:nvSpPr>
          <p:cNvPr id="3" name="Subtitle 2"/>
          <p:cNvSpPr>
            <a:spLocks noGrp="1"/>
          </p:cNvSpPr>
          <p:nvPr>
            <p:ph type="subTitle" idx="1"/>
          </p:nvPr>
        </p:nvSpPr>
        <p:spPr>
          <a:xfrm>
            <a:off x="457201" y="411577"/>
            <a:ext cx="8017931" cy="502823"/>
          </a:xfrm>
        </p:spPr>
        <p:txBody>
          <a:bodyPr>
            <a:noAutofit/>
          </a:bodyPr>
          <a:lstStyle>
            <a:lvl1pPr marL="0" indent="0" algn="l">
              <a:buNone/>
              <a:defRPr sz="3600" b="1">
                <a:solidFill>
                  <a:srgbClr val="002C5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747560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57694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teven Univers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68255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572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Cov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737F581-B7A6-844C-99B4-88C38C0F150D}"/>
              </a:ext>
            </a:extLst>
          </p:cNvPr>
          <p:cNvSpPr/>
          <p:nvPr userDrawn="1"/>
        </p:nvSpPr>
        <p:spPr>
          <a:xfrm>
            <a:off x="0" y="1"/>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8223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tiff"/><Relationship Id="rId5" Type="http://schemas.openxmlformats.org/officeDocument/2006/relationships/slideLayout" Target="../slideLayouts/slideLayout5.xml"/><Relationship Id="rId10" Type="http://schemas.openxmlformats.org/officeDocument/2006/relationships/image" Target="../media/image3.emf"/><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53331"/>
            <a:ext cx="7713121"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a:extLst>
              <a:ext uri="{FF2B5EF4-FFF2-40B4-BE49-F238E27FC236}">
                <a16:creationId xmlns:a16="http://schemas.microsoft.com/office/drawing/2014/main" id="{579F9406-6584-0942-87AE-FB8E4F73DABC}"/>
              </a:ext>
            </a:extLst>
          </p:cNvPr>
          <p:cNvCxnSpPr/>
          <p:nvPr userDrawn="1"/>
        </p:nvCxnSpPr>
        <p:spPr>
          <a:xfrm>
            <a:off x="711236" y="6164977"/>
            <a:ext cx="0" cy="409481"/>
          </a:xfrm>
          <a:prstGeom prst="line">
            <a:avLst/>
          </a:prstGeom>
          <a:ln w="6350"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D49232F2-2852-9148-8945-5FA120EBAE8C}"/>
              </a:ext>
            </a:extLst>
          </p:cNvPr>
          <p:cNvSpPr txBox="1"/>
          <p:nvPr userDrawn="1"/>
        </p:nvSpPr>
        <p:spPr>
          <a:xfrm>
            <a:off x="176225" y="6238129"/>
            <a:ext cx="375920" cy="246221"/>
          </a:xfrm>
          <a:prstGeom prst="rect">
            <a:avLst/>
          </a:prstGeom>
          <a:noFill/>
        </p:spPr>
        <p:txBody>
          <a:bodyPr wrap="square" rtlCol="0">
            <a:spAutoFit/>
          </a:bodyPr>
          <a:lstStyle/>
          <a:p>
            <a:pPr algn="r"/>
            <a:fld id="{AE97281F-8489-2C49-9B4F-A9A0E789A564}" type="slidenum">
              <a:rPr lang="en-US" sz="1000" b="0" i="0" smtClean="0">
                <a:solidFill>
                  <a:schemeClr val="tx1"/>
                </a:solidFill>
                <a:latin typeface="Arial" panose="020B0604020202020204" pitchFamily="34" charset="0"/>
                <a:ea typeface="DIN 2014 Bold" panose="020B0504020202020204" pitchFamily="34" charset="77"/>
                <a:cs typeface="Arial" panose="020B0604020202020204" pitchFamily="34" charset="0"/>
              </a:rPr>
              <a:pPr algn="r"/>
              <a:t>‹#›</a:t>
            </a:fld>
            <a:endParaRPr lang="en-US" sz="1000" b="0" i="0">
              <a:solidFill>
                <a:schemeClr val="tx1"/>
              </a:solidFill>
              <a:latin typeface="Arial" panose="020B0604020202020204" pitchFamily="34" charset="0"/>
              <a:ea typeface="DIN 2014 Bold" panose="020B0504020202020204" pitchFamily="34" charset="77"/>
              <a:cs typeface="Arial" panose="020B0604020202020204" pitchFamily="34" charset="0"/>
            </a:endParaRPr>
          </a:p>
        </p:txBody>
      </p:sp>
      <p:sp>
        <p:nvSpPr>
          <p:cNvPr id="2" name="Title Placeholder 1"/>
          <p:cNvSpPr>
            <a:spLocks noGrp="1"/>
          </p:cNvSpPr>
          <p:nvPr>
            <p:ph type="title"/>
          </p:nvPr>
        </p:nvSpPr>
        <p:spPr>
          <a:xfrm>
            <a:off x="457199" y="365126"/>
            <a:ext cx="7713121" cy="678483"/>
          </a:xfrm>
          <a:prstGeom prst="rect">
            <a:avLst/>
          </a:prstGeom>
          <a:noFill/>
        </p:spPr>
        <p:txBody>
          <a:bodyPr vert="horz" lIns="91440" tIns="45720" rIns="91440" bIns="45720" rtlCol="0" anchor="ctr">
            <a:normAutofit/>
          </a:bodyPr>
          <a:lstStyle/>
          <a:p>
            <a:r>
              <a:rPr lang="en-US"/>
              <a:t>Click to edit Master title style</a:t>
            </a:r>
          </a:p>
        </p:txBody>
      </p:sp>
      <p:pic>
        <p:nvPicPr>
          <p:cNvPr id="22" name="Picture 21">
            <a:extLst>
              <a:ext uri="{FF2B5EF4-FFF2-40B4-BE49-F238E27FC236}">
                <a16:creationId xmlns:a16="http://schemas.microsoft.com/office/drawing/2014/main" id="{EB8838F9-3FEC-5546-85D8-616EC622D958}"/>
              </a:ext>
            </a:extLst>
          </p:cNvPr>
          <p:cNvPicPr>
            <a:picLocks noChangeAspect="1"/>
          </p:cNvPicPr>
          <p:nvPr userDrawn="1"/>
        </p:nvPicPr>
        <p:blipFill>
          <a:blip r:embed="rId8"/>
          <a:stretch>
            <a:fillRect/>
          </a:stretch>
        </p:blipFill>
        <p:spPr>
          <a:xfrm>
            <a:off x="317500" y="5837130"/>
            <a:ext cx="8516257" cy="85775"/>
          </a:xfrm>
          <a:prstGeom prst="rect">
            <a:avLst/>
          </a:prstGeom>
        </p:spPr>
      </p:pic>
      <p:sp>
        <p:nvSpPr>
          <p:cNvPr id="17" name="Rectangle 16">
            <a:extLst>
              <a:ext uri="{FF2B5EF4-FFF2-40B4-BE49-F238E27FC236}">
                <a16:creationId xmlns:a16="http://schemas.microsoft.com/office/drawing/2014/main" id="{8D459FED-EA9C-924D-B56F-3AB6DB9C9257}"/>
              </a:ext>
            </a:extLst>
          </p:cNvPr>
          <p:cNvSpPr/>
          <p:nvPr userDrawn="1"/>
        </p:nvSpPr>
        <p:spPr>
          <a:xfrm>
            <a:off x="4647126" y="6358618"/>
            <a:ext cx="4245341" cy="20005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de-DE" sz="700">
                <a:solidFill>
                  <a:srgbClr val="221E1F"/>
                </a:solidFill>
                <a:effectLst/>
                <a:latin typeface="Arial" panose="020B0604020202020204" pitchFamily="34" charset="0"/>
                <a:cs typeface="Arial" panose="020B0604020202020204" pitchFamily="34" charset="0"/>
              </a:rPr>
              <a:t>Copyright © 2020 Discovery Education. All rights reserved. Discovery Education, Inc.</a:t>
            </a:r>
          </a:p>
        </p:txBody>
      </p:sp>
      <p:grpSp>
        <p:nvGrpSpPr>
          <p:cNvPr id="24" name="Group 23">
            <a:extLst>
              <a:ext uri="{FF2B5EF4-FFF2-40B4-BE49-F238E27FC236}">
                <a16:creationId xmlns:a16="http://schemas.microsoft.com/office/drawing/2014/main" id="{F2A52CD3-77F7-D545-9935-86125435FDBB}"/>
              </a:ext>
            </a:extLst>
          </p:cNvPr>
          <p:cNvGrpSpPr/>
          <p:nvPr userDrawn="1"/>
        </p:nvGrpSpPr>
        <p:grpSpPr>
          <a:xfrm>
            <a:off x="915248" y="6141850"/>
            <a:ext cx="2870689" cy="479836"/>
            <a:chOff x="772373" y="427807"/>
            <a:chExt cx="3656752" cy="611226"/>
          </a:xfrm>
        </p:grpSpPr>
        <p:grpSp>
          <p:nvGrpSpPr>
            <p:cNvPr id="25" name="Group 24">
              <a:extLst>
                <a:ext uri="{FF2B5EF4-FFF2-40B4-BE49-F238E27FC236}">
                  <a16:creationId xmlns:a16="http://schemas.microsoft.com/office/drawing/2014/main" id="{252D0BE9-7740-D149-AB75-5B5588E4A756}"/>
                </a:ext>
              </a:extLst>
            </p:cNvPr>
            <p:cNvGrpSpPr/>
            <p:nvPr/>
          </p:nvGrpSpPr>
          <p:grpSpPr>
            <a:xfrm>
              <a:off x="1894088" y="436677"/>
              <a:ext cx="2535037" cy="556199"/>
              <a:chOff x="1894088" y="436677"/>
              <a:chExt cx="2535037" cy="556199"/>
            </a:xfrm>
          </p:grpSpPr>
          <p:pic>
            <p:nvPicPr>
              <p:cNvPr id="27" name="Picture 26">
                <a:extLst>
                  <a:ext uri="{FF2B5EF4-FFF2-40B4-BE49-F238E27FC236}">
                    <a16:creationId xmlns:a16="http://schemas.microsoft.com/office/drawing/2014/main" id="{A1881CBC-74ED-D541-A4F2-B06764AF0EB8}"/>
                  </a:ext>
                </a:extLst>
              </p:cNvPr>
              <p:cNvPicPr>
                <a:picLocks noChangeAspect="1"/>
              </p:cNvPicPr>
              <p:nvPr/>
            </p:nvPicPr>
            <p:blipFill>
              <a:blip r:embed="rId9"/>
              <a:stretch>
                <a:fillRect/>
              </a:stretch>
            </p:blipFill>
            <p:spPr>
              <a:xfrm>
                <a:off x="1894088" y="596274"/>
                <a:ext cx="1241961" cy="289791"/>
              </a:xfrm>
              <a:prstGeom prst="rect">
                <a:avLst/>
              </a:prstGeom>
            </p:spPr>
          </p:pic>
          <p:pic>
            <p:nvPicPr>
              <p:cNvPr id="28" name="Picture 27">
                <a:extLst>
                  <a:ext uri="{FF2B5EF4-FFF2-40B4-BE49-F238E27FC236}">
                    <a16:creationId xmlns:a16="http://schemas.microsoft.com/office/drawing/2014/main" id="{3E436850-9873-604D-9C24-F9D918541FB8}"/>
                  </a:ext>
                </a:extLst>
              </p:cNvPr>
              <p:cNvPicPr>
                <a:picLocks noChangeAspect="1"/>
              </p:cNvPicPr>
              <p:nvPr/>
            </p:nvPicPr>
            <p:blipFill>
              <a:blip r:embed="rId10"/>
              <a:stretch>
                <a:fillRect/>
              </a:stretch>
            </p:blipFill>
            <p:spPr>
              <a:xfrm>
                <a:off x="3262401" y="436677"/>
                <a:ext cx="1166724" cy="556199"/>
              </a:xfrm>
              <a:prstGeom prst="rect">
                <a:avLst/>
              </a:prstGeom>
            </p:spPr>
          </p:pic>
        </p:grpSp>
        <p:pic>
          <p:nvPicPr>
            <p:cNvPr id="26" name="Picture 25">
              <a:extLst>
                <a:ext uri="{FF2B5EF4-FFF2-40B4-BE49-F238E27FC236}">
                  <a16:creationId xmlns:a16="http://schemas.microsoft.com/office/drawing/2014/main" id="{80C078D1-B77F-EB4A-9FDF-73111DA53E5C}"/>
                </a:ext>
              </a:extLst>
            </p:cNvPr>
            <p:cNvPicPr>
              <a:picLocks noChangeAspect="1"/>
            </p:cNvPicPr>
            <p:nvPr/>
          </p:nvPicPr>
          <p:blipFill>
            <a:blip r:embed="rId11"/>
            <a:stretch>
              <a:fillRect/>
            </a:stretch>
          </p:blipFill>
          <p:spPr>
            <a:xfrm>
              <a:off x="772373" y="427807"/>
              <a:ext cx="842751" cy="611226"/>
            </a:xfrm>
            <a:prstGeom prst="rect">
              <a:avLst/>
            </a:prstGeom>
          </p:spPr>
        </p:pic>
      </p:grpSp>
      <p:pic>
        <p:nvPicPr>
          <p:cNvPr id="29" name="Picture 28">
            <a:extLst>
              <a:ext uri="{FF2B5EF4-FFF2-40B4-BE49-F238E27FC236}">
                <a16:creationId xmlns:a16="http://schemas.microsoft.com/office/drawing/2014/main" id="{60406D6E-B860-F54E-A183-FA47DEA4E578}"/>
              </a:ext>
            </a:extLst>
          </p:cNvPr>
          <p:cNvPicPr>
            <a:picLocks noChangeAspect="1"/>
          </p:cNvPicPr>
          <p:nvPr userDrawn="1"/>
        </p:nvPicPr>
        <p:blipFill>
          <a:blip r:embed="rId12"/>
          <a:stretch>
            <a:fillRect/>
          </a:stretch>
        </p:blipFill>
        <p:spPr>
          <a:xfrm>
            <a:off x="7993073" y="365126"/>
            <a:ext cx="693728" cy="497390"/>
          </a:xfrm>
          <a:prstGeom prst="rect">
            <a:avLst/>
          </a:prstGeom>
        </p:spPr>
      </p:pic>
    </p:spTree>
    <p:extLst>
      <p:ext uri="{BB962C8B-B14F-4D97-AF65-F5344CB8AC3E}">
        <p14:creationId xmlns:p14="http://schemas.microsoft.com/office/powerpoint/2010/main" val="2693486460"/>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6" r:id="rId3"/>
    <p:sldLayoutId id="2147483668" r:id="rId4"/>
    <p:sldLayoutId id="2147483667" r:id="rId5"/>
    <p:sldLayoutId id="2147483669" r:id="rId6"/>
  </p:sldLayoutIdLst>
  <p:hf hdr="0" ftr="0" dt="0"/>
  <p:txStyles>
    <p:titleStyle>
      <a:lvl1pPr algn="l" defTabSz="914400" rtl="0" eaLnBrk="1" latinLnBrk="0" hangingPunct="1">
        <a:lnSpc>
          <a:spcPct val="90000"/>
        </a:lnSpc>
        <a:spcBef>
          <a:spcPct val="0"/>
        </a:spcBef>
        <a:buNone/>
        <a:defRPr sz="3600" b="1" i="0" kern="1200">
          <a:solidFill>
            <a:srgbClr val="002C5C"/>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002C5C"/>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2C5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002C5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tiff"/><Relationship Id="rId3" Type="http://schemas.openxmlformats.org/officeDocument/2006/relationships/image" Target="../media/image6.png"/><Relationship Id="rId7"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emf"/><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0.emf"/><Relationship Id="rId5" Type="http://schemas.openxmlformats.org/officeDocument/2006/relationships/image" Target="../media/image19.png"/><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ideo" Target="https://www.youtube.com/embed/eNYnkWtOVHA?feature=oembed" TargetMode="Externa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ideo" Target="https://www.youtube.com/embed/3GPkw0hZPE8?feature=oembed" TargetMode="Externa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ideo" Target="https://www.youtube.com/embed/KdwhTKOyu5E?feature=oembed" TargetMode="Externa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031DE29-A993-A947-80B4-648A2218FE27}"/>
              </a:ext>
            </a:extLst>
          </p:cNvPr>
          <p:cNvPicPr>
            <a:picLocks noChangeAspect="1"/>
          </p:cNvPicPr>
          <p:nvPr/>
        </p:nvPicPr>
        <p:blipFill>
          <a:blip r:embed="rId3"/>
          <a:srcRect/>
          <a:stretch/>
        </p:blipFill>
        <p:spPr>
          <a:xfrm flipH="1">
            <a:off x="4946741" y="2998687"/>
            <a:ext cx="2841650" cy="3450575"/>
          </a:xfrm>
          <a:prstGeom prst="rect">
            <a:avLst/>
          </a:prstGeom>
        </p:spPr>
      </p:pic>
      <p:sp>
        <p:nvSpPr>
          <p:cNvPr id="6" name="Oval 5">
            <a:extLst>
              <a:ext uri="{FF2B5EF4-FFF2-40B4-BE49-F238E27FC236}">
                <a16:creationId xmlns:a16="http://schemas.microsoft.com/office/drawing/2014/main" id="{3DEA63EA-D18E-8C40-8683-9FD23EC1306D}"/>
              </a:ext>
            </a:extLst>
          </p:cNvPr>
          <p:cNvSpPr/>
          <p:nvPr/>
        </p:nvSpPr>
        <p:spPr>
          <a:xfrm>
            <a:off x="-1025506" y="1533646"/>
            <a:ext cx="2000799" cy="2000799"/>
          </a:xfrm>
          <a:prstGeom prst="ellipse">
            <a:avLst/>
          </a:prstGeom>
          <a:solidFill>
            <a:srgbClr val="E77A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4A8D1A1-625E-9145-9E89-0732641BB9D3}"/>
              </a:ext>
            </a:extLst>
          </p:cNvPr>
          <p:cNvSpPr/>
          <p:nvPr/>
        </p:nvSpPr>
        <p:spPr>
          <a:xfrm>
            <a:off x="635642" y="3581309"/>
            <a:ext cx="3936358" cy="584775"/>
          </a:xfrm>
          <a:prstGeom prst="rect">
            <a:avLst/>
          </a:prstGeom>
        </p:spPr>
        <p:txBody>
          <a:bodyPr wrap="square" lIns="91440" tIns="45720" rIns="91440" bIns="45720" anchor="t">
            <a:spAutoFit/>
          </a:bodyPr>
          <a:lstStyle/>
          <a:p>
            <a:r>
              <a:rPr lang="de-DE" sz="3200" b="1">
                <a:solidFill>
                  <a:schemeClr val="accent1"/>
                </a:solidFill>
                <a:latin typeface="Arial"/>
                <a:cs typeface="Arial"/>
              </a:rPr>
              <a:t>Übung #1</a:t>
            </a:r>
          </a:p>
        </p:txBody>
      </p:sp>
      <p:sp>
        <p:nvSpPr>
          <p:cNvPr id="17" name="Rectangle 16">
            <a:extLst>
              <a:ext uri="{FF2B5EF4-FFF2-40B4-BE49-F238E27FC236}">
                <a16:creationId xmlns:a16="http://schemas.microsoft.com/office/drawing/2014/main" id="{3CF3A15D-D5ED-F945-AF0C-7A297D9BCB6A}"/>
              </a:ext>
            </a:extLst>
          </p:cNvPr>
          <p:cNvSpPr/>
          <p:nvPr/>
        </p:nvSpPr>
        <p:spPr>
          <a:xfrm>
            <a:off x="635641" y="4081379"/>
            <a:ext cx="4587523" cy="646331"/>
          </a:xfrm>
          <a:prstGeom prst="rect">
            <a:avLst/>
          </a:prstGeom>
        </p:spPr>
        <p:txBody>
          <a:bodyPr wrap="square">
            <a:spAutoFit/>
          </a:bodyPr>
          <a:lstStyle/>
          <a:p>
            <a:r>
              <a:rPr lang="de-DE">
                <a:solidFill>
                  <a:schemeClr val="accent3"/>
                </a:solidFill>
              </a:rPr>
              <a:t>Workshop zum Aufbau von Körpervertrauen und Selbstbewusstsein</a:t>
            </a:r>
          </a:p>
        </p:txBody>
      </p:sp>
      <p:sp>
        <p:nvSpPr>
          <p:cNvPr id="18" name="Rectangle 17">
            <a:extLst>
              <a:ext uri="{FF2B5EF4-FFF2-40B4-BE49-F238E27FC236}">
                <a16:creationId xmlns:a16="http://schemas.microsoft.com/office/drawing/2014/main" id="{C37BD344-2C28-064F-A102-7E4F1A926707}"/>
              </a:ext>
            </a:extLst>
          </p:cNvPr>
          <p:cNvSpPr/>
          <p:nvPr/>
        </p:nvSpPr>
        <p:spPr>
          <a:xfrm rot="2200738">
            <a:off x="7434381" y="1953360"/>
            <a:ext cx="1376393" cy="137639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a:p>
            <a:pPr algn="ctr"/>
            <a:endParaRPr lang="en-US"/>
          </a:p>
          <a:p>
            <a:pPr algn="ctr"/>
            <a:endParaRPr lang="en-US"/>
          </a:p>
          <a:p>
            <a:pPr algn="ctr"/>
            <a:endParaRPr lang="en-US"/>
          </a:p>
          <a:p>
            <a:pPr algn="ctr"/>
            <a:endParaRPr lang="en-US"/>
          </a:p>
        </p:txBody>
      </p:sp>
      <p:pic>
        <p:nvPicPr>
          <p:cNvPr id="20" name="Picture 19">
            <a:extLst>
              <a:ext uri="{FF2B5EF4-FFF2-40B4-BE49-F238E27FC236}">
                <a16:creationId xmlns:a16="http://schemas.microsoft.com/office/drawing/2014/main" id="{CCE70827-894A-E343-8BEF-7D12D0378796}"/>
              </a:ext>
            </a:extLst>
          </p:cNvPr>
          <p:cNvPicPr>
            <a:picLocks noChangeAspect="1"/>
          </p:cNvPicPr>
          <p:nvPr/>
        </p:nvPicPr>
        <p:blipFill>
          <a:blip r:embed="rId4"/>
          <a:stretch>
            <a:fillRect/>
          </a:stretch>
        </p:blipFill>
        <p:spPr>
          <a:xfrm rot="21060693">
            <a:off x="7734007" y="2074656"/>
            <a:ext cx="2126559" cy="645890"/>
          </a:xfrm>
          <a:prstGeom prst="rect">
            <a:avLst/>
          </a:prstGeom>
        </p:spPr>
      </p:pic>
      <p:pic>
        <p:nvPicPr>
          <p:cNvPr id="8" name="Picture 7">
            <a:extLst>
              <a:ext uri="{FF2B5EF4-FFF2-40B4-BE49-F238E27FC236}">
                <a16:creationId xmlns:a16="http://schemas.microsoft.com/office/drawing/2014/main" id="{A7DB6531-4DB6-6B4C-BA12-9C1FFC3174A2}"/>
              </a:ext>
            </a:extLst>
          </p:cNvPr>
          <p:cNvPicPr>
            <a:picLocks noChangeAspect="1"/>
          </p:cNvPicPr>
          <p:nvPr/>
        </p:nvPicPr>
        <p:blipFill>
          <a:blip r:embed="rId5"/>
          <a:srcRect/>
          <a:stretch/>
        </p:blipFill>
        <p:spPr>
          <a:xfrm>
            <a:off x="6403994" y="666572"/>
            <a:ext cx="2022183" cy="2022183"/>
          </a:xfrm>
          <a:prstGeom prst="rect">
            <a:avLst/>
          </a:prstGeom>
        </p:spPr>
      </p:pic>
      <p:grpSp>
        <p:nvGrpSpPr>
          <p:cNvPr id="4" name="Group 3">
            <a:extLst>
              <a:ext uri="{FF2B5EF4-FFF2-40B4-BE49-F238E27FC236}">
                <a16:creationId xmlns:a16="http://schemas.microsoft.com/office/drawing/2014/main" id="{CF590C80-F2AB-B146-AA45-D93407DD3A5F}"/>
              </a:ext>
            </a:extLst>
          </p:cNvPr>
          <p:cNvGrpSpPr/>
          <p:nvPr/>
        </p:nvGrpSpPr>
        <p:grpSpPr>
          <a:xfrm>
            <a:off x="772373" y="427807"/>
            <a:ext cx="3656752" cy="611226"/>
            <a:chOff x="772373" y="427807"/>
            <a:chExt cx="3656752" cy="611226"/>
          </a:xfrm>
        </p:grpSpPr>
        <p:grpSp>
          <p:nvGrpSpPr>
            <p:cNvPr id="3" name="Group 2">
              <a:extLst>
                <a:ext uri="{FF2B5EF4-FFF2-40B4-BE49-F238E27FC236}">
                  <a16:creationId xmlns:a16="http://schemas.microsoft.com/office/drawing/2014/main" id="{49ED2E73-E6E6-CB40-9D62-4EF24BDB041F}"/>
                </a:ext>
              </a:extLst>
            </p:cNvPr>
            <p:cNvGrpSpPr/>
            <p:nvPr/>
          </p:nvGrpSpPr>
          <p:grpSpPr>
            <a:xfrm>
              <a:off x="1894088" y="436677"/>
              <a:ext cx="2535037" cy="556199"/>
              <a:chOff x="1894088" y="436677"/>
              <a:chExt cx="2535037" cy="556199"/>
            </a:xfrm>
          </p:grpSpPr>
          <p:pic>
            <p:nvPicPr>
              <p:cNvPr id="14" name="Picture 13">
                <a:extLst>
                  <a:ext uri="{FF2B5EF4-FFF2-40B4-BE49-F238E27FC236}">
                    <a16:creationId xmlns:a16="http://schemas.microsoft.com/office/drawing/2014/main" id="{1B620ECA-2E7F-F944-B2AD-1148986DC71A}"/>
                  </a:ext>
                </a:extLst>
              </p:cNvPr>
              <p:cNvPicPr>
                <a:picLocks noChangeAspect="1"/>
              </p:cNvPicPr>
              <p:nvPr/>
            </p:nvPicPr>
            <p:blipFill>
              <a:blip r:embed="rId6"/>
              <a:stretch>
                <a:fillRect/>
              </a:stretch>
            </p:blipFill>
            <p:spPr>
              <a:xfrm>
                <a:off x="1894088" y="596274"/>
                <a:ext cx="1241961" cy="289791"/>
              </a:xfrm>
              <a:prstGeom prst="rect">
                <a:avLst/>
              </a:prstGeom>
            </p:spPr>
          </p:pic>
          <p:pic>
            <p:nvPicPr>
              <p:cNvPr id="21" name="Picture 20">
                <a:extLst>
                  <a:ext uri="{FF2B5EF4-FFF2-40B4-BE49-F238E27FC236}">
                    <a16:creationId xmlns:a16="http://schemas.microsoft.com/office/drawing/2014/main" id="{8B8F3357-C779-7443-A515-59B9CA4C8C4D}"/>
                  </a:ext>
                </a:extLst>
              </p:cNvPr>
              <p:cNvPicPr>
                <a:picLocks noChangeAspect="1"/>
              </p:cNvPicPr>
              <p:nvPr/>
            </p:nvPicPr>
            <p:blipFill>
              <a:blip r:embed="rId7"/>
              <a:stretch>
                <a:fillRect/>
              </a:stretch>
            </p:blipFill>
            <p:spPr>
              <a:xfrm>
                <a:off x="3262401" y="436677"/>
                <a:ext cx="1166724" cy="556199"/>
              </a:xfrm>
              <a:prstGeom prst="rect">
                <a:avLst/>
              </a:prstGeom>
            </p:spPr>
          </p:pic>
        </p:grpSp>
        <p:pic>
          <p:nvPicPr>
            <p:cNvPr id="19" name="Picture 18">
              <a:extLst>
                <a:ext uri="{FF2B5EF4-FFF2-40B4-BE49-F238E27FC236}">
                  <a16:creationId xmlns:a16="http://schemas.microsoft.com/office/drawing/2014/main" id="{6CB62DF7-45E5-0B4F-98C8-D8611EADF11C}"/>
                </a:ext>
              </a:extLst>
            </p:cNvPr>
            <p:cNvPicPr>
              <a:picLocks noChangeAspect="1"/>
            </p:cNvPicPr>
            <p:nvPr/>
          </p:nvPicPr>
          <p:blipFill>
            <a:blip r:embed="rId8"/>
            <a:stretch>
              <a:fillRect/>
            </a:stretch>
          </p:blipFill>
          <p:spPr>
            <a:xfrm>
              <a:off x="772373" y="427807"/>
              <a:ext cx="842751" cy="611226"/>
            </a:xfrm>
            <a:prstGeom prst="rect">
              <a:avLst/>
            </a:prstGeom>
          </p:spPr>
        </p:pic>
      </p:grpSp>
      <p:pic>
        <p:nvPicPr>
          <p:cNvPr id="24" name="Picture 23">
            <a:extLst>
              <a:ext uri="{FF2B5EF4-FFF2-40B4-BE49-F238E27FC236}">
                <a16:creationId xmlns:a16="http://schemas.microsoft.com/office/drawing/2014/main" id="{58AE742F-A620-1443-B2D9-1CC26163638A}"/>
              </a:ext>
            </a:extLst>
          </p:cNvPr>
          <p:cNvPicPr>
            <a:picLocks noChangeAspect="1"/>
          </p:cNvPicPr>
          <p:nvPr/>
        </p:nvPicPr>
        <p:blipFill>
          <a:blip r:embed="rId9"/>
          <a:stretch>
            <a:fillRect/>
          </a:stretch>
        </p:blipFill>
        <p:spPr>
          <a:xfrm>
            <a:off x="717823" y="1278841"/>
            <a:ext cx="3145973" cy="2255604"/>
          </a:xfrm>
          <a:prstGeom prst="rect">
            <a:avLst/>
          </a:prstGeom>
        </p:spPr>
      </p:pic>
    </p:spTree>
    <p:extLst>
      <p:ext uri="{BB962C8B-B14F-4D97-AF65-F5344CB8AC3E}">
        <p14:creationId xmlns:p14="http://schemas.microsoft.com/office/powerpoint/2010/main" val="3555013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946E0114-B3DF-FD4B-AA3D-C1EF1A69A014}"/>
              </a:ext>
            </a:extLst>
          </p:cNvPr>
          <p:cNvSpPr txBox="1">
            <a:spLocks/>
          </p:cNvSpPr>
          <p:nvPr/>
        </p:nvSpPr>
        <p:spPr>
          <a:xfrm>
            <a:off x="504092" y="1225823"/>
            <a:ext cx="8135813" cy="3473042"/>
          </a:xfrm>
          <a:prstGeom prst="rect">
            <a:avLst/>
          </a:prstGeom>
          <a:solidFill>
            <a:schemeClr val="accent1"/>
          </a:solidFill>
        </p:spPr>
        <p:txBody>
          <a:bodyPr lIns="91440" tIns="45720" rIns="91440" bIns="45720" anchor="ct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accent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4000" b="1">
                <a:solidFill>
                  <a:schemeClr val="bg1"/>
                </a:solidFill>
                <a:latin typeface="Arial"/>
                <a:cs typeface="Arial"/>
              </a:rPr>
              <a:t>Partner A</a:t>
            </a:r>
            <a:r>
              <a:rPr lang="de-DE" sz="4000">
                <a:solidFill>
                  <a:schemeClr val="bg1"/>
                </a:solidFill>
                <a:latin typeface="Arial"/>
                <a:cs typeface="Arial"/>
              </a:rPr>
              <a:t>: </a:t>
            </a:r>
            <a:endParaRPr lang="de-DE" sz="4000">
              <a:solidFill>
                <a:schemeClr val="bg1"/>
              </a:solidFill>
            </a:endParaRPr>
          </a:p>
          <a:p>
            <a:pPr marL="0" indent="0" algn="ctr">
              <a:buNone/>
            </a:pPr>
            <a:r>
              <a:rPr lang="de-DE" sz="4000">
                <a:solidFill>
                  <a:schemeClr val="bg1"/>
                </a:solidFill>
                <a:latin typeface="Arial"/>
                <a:cs typeface="Arial"/>
              </a:rPr>
              <a:t>Wer findest du, ist die </a:t>
            </a:r>
            <a:r>
              <a:rPr lang="de-DE" sz="4000" err="1">
                <a:solidFill>
                  <a:schemeClr val="bg1"/>
                </a:solidFill>
                <a:latin typeface="Arial"/>
                <a:cs typeface="Arial"/>
              </a:rPr>
              <a:t>bestaussehendste</a:t>
            </a:r>
            <a:r>
              <a:rPr lang="de-DE" sz="4000">
                <a:solidFill>
                  <a:schemeClr val="bg1"/>
                </a:solidFill>
                <a:latin typeface="Arial"/>
                <a:cs typeface="Arial"/>
              </a:rPr>
              <a:t> Person in </a:t>
            </a:r>
            <a:br>
              <a:rPr lang="de-DE" sz="4000"/>
            </a:br>
            <a:r>
              <a:rPr lang="de-DE" sz="4000">
                <a:solidFill>
                  <a:schemeClr val="bg1"/>
                </a:solidFill>
                <a:latin typeface="Arial"/>
                <a:cs typeface="Arial"/>
              </a:rPr>
              <a:t>unserer Klasse?</a:t>
            </a:r>
          </a:p>
        </p:txBody>
      </p:sp>
      <p:sp>
        <p:nvSpPr>
          <p:cNvPr id="8" name="Subtitle 2">
            <a:extLst>
              <a:ext uri="{FF2B5EF4-FFF2-40B4-BE49-F238E27FC236}">
                <a16:creationId xmlns:a16="http://schemas.microsoft.com/office/drawing/2014/main" id="{912ABB8B-707E-3C46-A9F2-E889DABBD7BB}"/>
              </a:ext>
            </a:extLst>
          </p:cNvPr>
          <p:cNvSpPr txBox="1">
            <a:spLocks/>
          </p:cNvSpPr>
          <p:nvPr/>
        </p:nvSpPr>
        <p:spPr>
          <a:xfrm>
            <a:off x="504092" y="1225823"/>
            <a:ext cx="8135813" cy="3473042"/>
          </a:xfrm>
          <a:prstGeom prst="rect">
            <a:avLst/>
          </a:prstGeom>
          <a:solidFill>
            <a:srgbClr val="84BD00"/>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000" b="1">
                <a:solidFill>
                  <a:schemeClr val="bg1"/>
                </a:solidFill>
              </a:rPr>
              <a:t>Partner B</a:t>
            </a:r>
            <a:r>
              <a:rPr lang="de-DE" sz="4000">
                <a:solidFill>
                  <a:schemeClr val="bg1"/>
                </a:solidFill>
              </a:rPr>
              <a:t>: </a:t>
            </a:r>
          </a:p>
          <a:p>
            <a:pPr algn="ctr"/>
            <a:r>
              <a:rPr lang="de-DE" sz="4000">
                <a:solidFill>
                  <a:schemeClr val="bg1"/>
                </a:solidFill>
              </a:rPr>
              <a:t>Hast du seine Muskeln gesehen?</a:t>
            </a:r>
          </a:p>
          <a:p>
            <a:pPr algn="ctr"/>
            <a:r>
              <a:rPr lang="de-DE" sz="4000">
                <a:solidFill>
                  <a:schemeClr val="bg1"/>
                </a:solidFill>
              </a:rPr>
              <a:t>Wie ist er so stark geworden?</a:t>
            </a:r>
          </a:p>
        </p:txBody>
      </p:sp>
      <p:sp>
        <p:nvSpPr>
          <p:cNvPr id="9" name="Subtitle 2">
            <a:extLst>
              <a:ext uri="{FF2B5EF4-FFF2-40B4-BE49-F238E27FC236}">
                <a16:creationId xmlns:a16="http://schemas.microsoft.com/office/drawing/2014/main" id="{304EE707-8E47-0A49-AEE1-B64F6FE9DB6F}"/>
              </a:ext>
            </a:extLst>
          </p:cNvPr>
          <p:cNvSpPr txBox="1">
            <a:spLocks/>
          </p:cNvSpPr>
          <p:nvPr/>
        </p:nvSpPr>
        <p:spPr>
          <a:xfrm>
            <a:off x="504092" y="1225823"/>
            <a:ext cx="8135813" cy="3473041"/>
          </a:xfrm>
          <a:prstGeom prst="rect">
            <a:avLst/>
          </a:prstGeom>
          <a:solidFill>
            <a:schemeClr val="accent1"/>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000" b="1">
                <a:solidFill>
                  <a:schemeClr val="bg1"/>
                </a:solidFill>
              </a:rPr>
              <a:t>Partner A</a:t>
            </a:r>
            <a:r>
              <a:rPr lang="de-DE" sz="4000">
                <a:solidFill>
                  <a:schemeClr val="bg1"/>
                </a:solidFill>
              </a:rPr>
              <a:t>: </a:t>
            </a:r>
          </a:p>
          <a:p>
            <a:pPr algn="ctr"/>
            <a:r>
              <a:rPr lang="de-DE" sz="4000">
                <a:solidFill>
                  <a:schemeClr val="bg1"/>
                </a:solidFill>
              </a:rPr>
              <a:t>Hast du abgenommen? </a:t>
            </a:r>
            <a:br>
              <a:rPr lang="de-DE" sz="4000">
                <a:solidFill>
                  <a:schemeClr val="bg1"/>
                </a:solidFill>
              </a:rPr>
            </a:br>
            <a:r>
              <a:rPr lang="de-DE" sz="4000">
                <a:solidFill>
                  <a:schemeClr val="bg1"/>
                </a:solidFill>
              </a:rPr>
              <a:t>Du siehst gut aus.</a:t>
            </a:r>
          </a:p>
        </p:txBody>
      </p:sp>
      <p:sp>
        <p:nvSpPr>
          <p:cNvPr id="10" name="Subtitle 2">
            <a:extLst>
              <a:ext uri="{FF2B5EF4-FFF2-40B4-BE49-F238E27FC236}">
                <a16:creationId xmlns:a16="http://schemas.microsoft.com/office/drawing/2014/main" id="{30205298-9DEA-874E-950D-8816B8465EC3}"/>
              </a:ext>
            </a:extLst>
          </p:cNvPr>
          <p:cNvSpPr txBox="1">
            <a:spLocks/>
          </p:cNvSpPr>
          <p:nvPr/>
        </p:nvSpPr>
        <p:spPr>
          <a:xfrm>
            <a:off x="504092" y="1225824"/>
            <a:ext cx="8135813" cy="3473041"/>
          </a:xfrm>
          <a:prstGeom prst="rect">
            <a:avLst/>
          </a:prstGeom>
          <a:solidFill>
            <a:srgbClr val="84BD00"/>
          </a:solidFill>
        </p:spPr>
        <p:txBody>
          <a:bodyPr vert="horz" lIns="90000" tIns="45720" rIns="91440" bIns="4572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2000" kern="1200">
                <a:solidFill>
                  <a:schemeClr val="tx1"/>
                </a:solidFill>
                <a:latin typeface="Arial" panose="020B0604020202020204" pitchFamily="34" charset="0"/>
                <a:ea typeface="Open Sans" panose="020B0606030504020204" pitchFamily="34" charset="0"/>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DE" sz="4000" b="1">
                <a:solidFill>
                  <a:schemeClr val="bg1"/>
                </a:solidFill>
              </a:rPr>
              <a:t>Partner B</a:t>
            </a:r>
            <a:r>
              <a:rPr lang="de-DE" sz="4000">
                <a:solidFill>
                  <a:schemeClr val="bg1"/>
                </a:solidFill>
              </a:rPr>
              <a:t>: </a:t>
            </a:r>
          </a:p>
          <a:p>
            <a:pPr algn="ctr"/>
            <a:r>
              <a:rPr lang="de-DE" sz="4000">
                <a:solidFill>
                  <a:schemeClr val="bg1"/>
                </a:solidFill>
              </a:rPr>
              <a:t>Ich hasse meine Haare!</a:t>
            </a:r>
          </a:p>
        </p:txBody>
      </p:sp>
      <p:sp>
        <p:nvSpPr>
          <p:cNvPr id="4" name="Title 3">
            <a:extLst>
              <a:ext uri="{FF2B5EF4-FFF2-40B4-BE49-F238E27FC236}">
                <a16:creationId xmlns:a16="http://schemas.microsoft.com/office/drawing/2014/main" id="{73C50E09-E163-2649-8DD3-5E2ECAB5D504}"/>
              </a:ext>
            </a:extLst>
          </p:cNvPr>
          <p:cNvSpPr>
            <a:spLocks noGrp="1"/>
          </p:cNvSpPr>
          <p:nvPr>
            <p:ph type="title"/>
          </p:nvPr>
        </p:nvSpPr>
        <p:spPr/>
        <p:txBody>
          <a:bodyPr>
            <a:normAutofit/>
          </a:bodyPr>
          <a:lstStyle/>
          <a:p>
            <a:r>
              <a:rPr lang="de-DE" sz="3200" dirty="0"/>
              <a:t>Übung: das Drehbuch ändern.</a:t>
            </a:r>
          </a:p>
        </p:txBody>
      </p:sp>
      <p:sp>
        <p:nvSpPr>
          <p:cNvPr id="13" name="Rectangle 12">
            <a:extLst>
              <a:ext uri="{FF2B5EF4-FFF2-40B4-BE49-F238E27FC236}">
                <a16:creationId xmlns:a16="http://schemas.microsoft.com/office/drawing/2014/main" id="{D1FBA0C3-B56C-F242-8A13-E79BDD848908}"/>
              </a:ext>
            </a:extLst>
          </p:cNvPr>
          <p:cNvSpPr/>
          <p:nvPr/>
        </p:nvSpPr>
        <p:spPr>
          <a:xfrm rot="434267">
            <a:off x="1235209" y="5189688"/>
            <a:ext cx="645459" cy="133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9C7C6C7-108F-CB45-8359-D50878E856D4}"/>
              </a:ext>
            </a:extLst>
          </p:cNvPr>
          <p:cNvSpPr/>
          <p:nvPr/>
        </p:nvSpPr>
        <p:spPr>
          <a:xfrm rot="14168994">
            <a:off x="594411" y="5193328"/>
            <a:ext cx="748051" cy="1265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CDC2BDCF-D0D1-2D4E-AF75-03ED61231333}"/>
              </a:ext>
            </a:extLst>
          </p:cNvPr>
          <p:cNvGrpSpPr/>
          <p:nvPr/>
        </p:nvGrpSpPr>
        <p:grpSpPr>
          <a:xfrm rot="6459786">
            <a:off x="7669568" y="4816186"/>
            <a:ext cx="875290" cy="666752"/>
            <a:chOff x="7669567" y="298185"/>
            <a:chExt cx="875290" cy="666752"/>
          </a:xfrm>
        </p:grpSpPr>
        <p:sp>
          <p:nvSpPr>
            <p:cNvPr id="19" name="Rectangle 18">
              <a:extLst>
                <a:ext uri="{FF2B5EF4-FFF2-40B4-BE49-F238E27FC236}">
                  <a16:creationId xmlns:a16="http://schemas.microsoft.com/office/drawing/2014/main" id="{0529965F-63F1-B340-B076-D000739BD0B5}"/>
                </a:ext>
              </a:extLst>
            </p:cNvPr>
            <p:cNvSpPr/>
            <p:nvPr/>
          </p:nvSpPr>
          <p:spPr>
            <a:xfrm rot="20242049">
              <a:off x="7669567" y="298185"/>
              <a:ext cx="645459" cy="1338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EDC1F57-A540-3B4E-B49E-33C49D7B4126}"/>
                </a:ext>
              </a:extLst>
            </p:cNvPr>
            <p:cNvSpPr/>
            <p:nvPr/>
          </p:nvSpPr>
          <p:spPr>
            <a:xfrm rot="17263142">
              <a:off x="8155189" y="575269"/>
              <a:ext cx="645459" cy="1338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9">
            <a:extLst>
              <a:ext uri="{FF2B5EF4-FFF2-40B4-BE49-F238E27FC236}">
                <a16:creationId xmlns:a16="http://schemas.microsoft.com/office/drawing/2014/main" id="{680CC75E-07A6-E75E-21FB-FB13FC167AC0}"/>
              </a:ext>
            </a:extLst>
          </p:cNvPr>
          <p:cNvSpPr txBox="1"/>
          <p:nvPr/>
        </p:nvSpPr>
        <p:spPr>
          <a:xfrm>
            <a:off x="6858677" y="304257"/>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3285830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34B17-7C30-E245-87DE-79116481DCEE}"/>
              </a:ext>
            </a:extLst>
          </p:cNvPr>
          <p:cNvSpPr>
            <a:spLocks noGrp="1"/>
          </p:cNvSpPr>
          <p:nvPr>
            <p:ph type="ctrTitle"/>
          </p:nvPr>
        </p:nvSpPr>
        <p:spPr>
          <a:xfrm>
            <a:off x="457201" y="1909186"/>
            <a:ext cx="5293359" cy="3697445"/>
          </a:xfrm>
        </p:spPr>
        <p:txBody>
          <a:bodyPr>
            <a:normAutofit/>
          </a:bodyPr>
          <a:lstStyle/>
          <a:p>
            <a:r>
              <a:rPr lang="de-DE" sz="5400"/>
              <a:t>Wie hat es </a:t>
            </a:r>
            <a:br>
              <a:rPr lang="de-DE" sz="5400"/>
            </a:br>
            <a:r>
              <a:rPr lang="de-DE" sz="5400"/>
              <a:t>sich angefühlt, </a:t>
            </a:r>
            <a:r>
              <a:rPr lang="de-DE" sz="5400" i="1"/>
              <a:t>das Drehbuch zu verändern</a:t>
            </a:r>
            <a:r>
              <a:rPr lang="de-DE" sz="5400"/>
              <a:t>?</a:t>
            </a:r>
          </a:p>
        </p:txBody>
      </p:sp>
      <p:sp>
        <p:nvSpPr>
          <p:cNvPr id="3" name="Subtitle 2">
            <a:extLst>
              <a:ext uri="{FF2B5EF4-FFF2-40B4-BE49-F238E27FC236}">
                <a16:creationId xmlns:a16="http://schemas.microsoft.com/office/drawing/2014/main" id="{BA9934B1-0C54-A04F-8E9F-BE9ABF224A57}"/>
              </a:ext>
            </a:extLst>
          </p:cNvPr>
          <p:cNvSpPr>
            <a:spLocks noGrp="1"/>
          </p:cNvSpPr>
          <p:nvPr>
            <p:ph type="subTitle" idx="1"/>
          </p:nvPr>
        </p:nvSpPr>
        <p:spPr/>
        <p:txBody>
          <a:bodyPr/>
          <a:lstStyle/>
          <a:p>
            <a:r>
              <a:rPr lang="de-DE"/>
              <a:t>Reflexion</a:t>
            </a:r>
          </a:p>
        </p:txBody>
      </p:sp>
      <p:pic>
        <p:nvPicPr>
          <p:cNvPr id="5" name="Picture 4" descr="A close up of a logo&#10;&#10;Description automatically generated">
            <a:extLst>
              <a:ext uri="{FF2B5EF4-FFF2-40B4-BE49-F238E27FC236}">
                <a16:creationId xmlns:a16="http://schemas.microsoft.com/office/drawing/2014/main" id="{E2B1ECEF-B961-8542-B338-BAA941F6680F}"/>
              </a:ext>
            </a:extLst>
          </p:cNvPr>
          <p:cNvPicPr>
            <a:picLocks noChangeAspect="1"/>
          </p:cNvPicPr>
          <p:nvPr/>
        </p:nvPicPr>
        <p:blipFill>
          <a:blip r:embed="rId3"/>
          <a:stretch>
            <a:fillRect/>
          </a:stretch>
        </p:blipFill>
        <p:spPr>
          <a:xfrm>
            <a:off x="5441177" y="1538243"/>
            <a:ext cx="3046720" cy="4184862"/>
          </a:xfrm>
          <a:prstGeom prst="rect">
            <a:avLst/>
          </a:prstGeom>
        </p:spPr>
      </p:pic>
      <p:sp>
        <p:nvSpPr>
          <p:cNvPr id="4" name="TextBox 9">
            <a:extLst>
              <a:ext uri="{FF2B5EF4-FFF2-40B4-BE49-F238E27FC236}">
                <a16:creationId xmlns:a16="http://schemas.microsoft.com/office/drawing/2014/main" id="{7A200564-D2F6-EEE6-F617-85B631B400CB}"/>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771824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1D1A0-944C-5045-A5C7-DC42764AACC0}"/>
              </a:ext>
            </a:extLst>
          </p:cNvPr>
          <p:cNvSpPr>
            <a:spLocks noGrp="1"/>
          </p:cNvSpPr>
          <p:nvPr>
            <p:ph type="title"/>
          </p:nvPr>
        </p:nvSpPr>
        <p:spPr/>
        <p:txBody>
          <a:bodyPr/>
          <a:lstStyle/>
          <a:p>
            <a:r>
              <a:rPr lang="de-DE"/>
              <a:t>Rückblick</a:t>
            </a:r>
          </a:p>
        </p:txBody>
      </p:sp>
      <p:sp>
        <p:nvSpPr>
          <p:cNvPr id="3" name="Content Placeholder 2">
            <a:extLst>
              <a:ext uri="{FF2B5EF4-FFF2-40B4-BE49-F238E27FC236}">
                <a16:creationId xmlns:a16="http://schemas.microsoft.com/office/drawing/2014/main" id="{CFCB27C1-B39E-3F44-B88A-F55413EC9B9A}"/>
              </a:ext>
            </a:extLst>
          </p:cNvPr>
          <p:cNvSpPr>
            <a:spLocks noGrp="1"/>
          </p:cNvSpPr>
          <p:nvPr>
            <p:ph idx="1"/>
          </p:nvPr>
        </p:nvSpPr>
        <p:spPr>
          <a:xfrm>
            <a:off x="457200" y="1086105"/>
            <a:ext cx="6734431" cy="4351338"/>
          </a:xfrm>
        </p:spPr>
        <p:txBody>
          <a:bodyPr/>
          <a:lstStyle/>
          <a:p>
            <a:pPr marL="342900" indent="-342900"/>
            <a:r>
              <a:rPr lang="de-DE" sz="3200" dirty="0"/>
              <a:t>Was ist ein </a:t>
            </a:r>
            <a:r>
              <a:rPr lang="de-DE" sz="3200" b="1" dirty="0">
                <a:solidFill>
                  <a:schemeClr val="accent2"/>
                </a:solidFill>
              </a:rPr>
              <a:t>Körperbewusstsein</a:t>
            </a:r>
            <a:r>
              <a:rPr lang="de-DE" sz="3200" dirty="0"/>
              <a:t>?</a:t>
            </a:r>
          </a:p>
          <a:p>
            <a:pPr marL="342900" indent="-342900"/>
            <a:r>
              <a:rPr lang="de-DE" sz="3200" dirty="0"/>
              <a:t>Warum ist es schlecht, sich mit anderen zu vergleichen?</a:t>
            </a:r>
          </a:p>
          <a:p>
            <a:pPr marL="342900" indent="-342900"/>
            <a:r>
              <a:rPr lang="de-DE" sz="3200" dirty="0"/>
              <a:t>Was ist </a:t>
            </a:r>
            <a:r>
              <a:rPr lang="de-DE" sz="3200" b="1" dirty="0" err="1">
                <a:solidFill>
                  <a:schemeClr val="accent2"/>
                </a:solidFill>
              </a:rPr>
              <a:t>Bodytalk</a:t>
            </a:r>
            <a:r>
              <a:rPr lang="de-DE" sz="3200" dirty="0"/>
              <a:t>?</a:t>
            </a:r>
          </a:p>
        </p:txBody>
      </p:sp>
      <p:pic>
        <p:nvPicPr>
          <p:cNvPr id="6" name="Picture 5">
            <a:extLst>
              <a:ext uri="{FF2B5EF4-FFF2-40B4-BE49-F238E27FC236}">
                <a16:creationId xmlns:a16="http://schemas.microsoft.com/office/drawing/2014/main" id="{09AB7D91-05B8-B44A-BFF8-181867576B51}"/>
              </a:ext>
            </a:extLst>
          </p:cNvPr>
          <p:cNvPicPr>
            <a:picLocks noChangeAspect="1"/>
          </p:cNvPicPr>
          <p:nvPr/>
        </p:nvPicPr>
        <p:blipFill>
          <a:blip r:embed="rId3"/>
          <a:stretch>
            <a:fillRect/>
          </a:stretch>
        </p:blipFill>
        <p:spPr>
          <a:xfrm rot="2152738">
            <a:off x="-597704" y="3668841"/>
            <a:ext cx="1473200" cy="1447800"/>
          </a:xfrm>
          <a:prstGeom prst="rect">
            <a:avLst/>
          </a:prstGeom>
        </p:spPr>
      </p:pic>
      <p:sp>
        <p:nvSpPr>
          <p:cNvPr id="7" name="Triangle 6">
            <a:extLst>
              <a:ext uri="{FF2B5EF4-FFF2-40B4-BE49-F238E27FC236}">
                <a16:creationId xmlns:a16="http://schemas.microsoft.com/office/drawing/2014/main" id="{C62090C2-801C-6C4F-8A90-D4FA9A73E757}"/>
              </a:ext>
            </a:extLst>
          </p:cNvPr>
          <p:cNvSpPr/>
          <p:nvPr/>
        </p:nvSpPr>
        <p:spPr>
          <a:xfrm rot="17726154">
            <a:off x="-1308103" y="4486483"/>
            <a:ext cx="1779199" cy="1272746"/>
          </a:xfrm>
          <a:prstGeom prst="triangle">
            <a:avLst>
              <a:gd name="adj" fmla="val 3787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5FF77DA-BC32-4D44-8D01-771091C5DC00}"/>
              </a:ext>
            </a:extLst>
          </p:cNvPr>
          <p:cNvPicPr>
            <a:picLocks noChangeAspect="1"/>
          </p:cNvPicPr>
          <p:nvPr/>
        </p:nvPicPr>
        <p:blipFill>
          <a:blip r:embed="rId4"/>
          <a:stretch>
            <a:fillRect/>
          </a:stretch>
        </p:blipFill>
        <p:spPr>
          <a:xfrm>
            <a:off x="7996331" y="2559460"/>
            <a:ext cx="690469" cy="581967"/>
          </a:xfrm>
          <a:prstGeom prst="rect">
            <a:avLst/>
          </a:prstGeom>
        </p:spPr>
      </p:pic>
      <p:pic>
        <p:nvPicPr>
          <p:cNvPr id="10" name="Picture 9">
            <a:extLst>
              <a:ext uri="{FF2B5EF4-FFF2-40B4-BE49-F238E27FC236}">
                <a16:creationId xmlns:a16="http://schemas.microsoft.com/office/drawing/2014/main" id="{48DE3685-0EAE-4843-A7B2-A91B918E8B9D}"/>
              </a:ext>
            </a:extLst>
          </p:cNvPr>
          <p:cNvPicPr>
            <a:picLocks noChangeAspect="1"/>
          </p:cNvPicPr>
          <p:nvPr/>
        </p:nvPicPr>
        <p:blipFill>
          <a:blip r:embed="rId5"/>
          <a:srcRect/>
          <a:stretch/>
        </p:blipFill>
        <p:spPr>
          <a:xfrm>
            <a:off x="5785710" y="2896568"/>
            <a:ext cx="2438923" cy="2438923"/>
          </a:xfrm>
          <a:prstGeom prst="rect">
            <a:avLst/>
          </a:prstGeom>
        </p:spPr>
      </p:pic>
      <p:pic>
        <p:nvPicPr>
          <p:cNvPr id="11" name="Picture 10">
            <a:extLst>
              <a:ext uri="{FF2B5EF4-FFF2-40B4-BE49-F238E27FC236}">
                <a16:creationId xmlns:a16="http://schemas.microsoft.com/office/drawing/2014/main" id="{6D4BB624-F7C1-3B48-A538-BB454B2A6E9D}"/>
              </a:ext>
            </a:extLst>
          </p:cNvPr>
          <p:cNvPicPr>
            <a:picLocks noChangeAspect="1"/>
          </p:cNvPicPr>
          <p:nvPr/>
        </p:nvPicPr>
        <p:blipFill>
          <a:blip r:embed="rId6"/>
          <a:stretch>
            <a:fillRect/>
          </a:stretch>
        </p:blipFill>
        <p:spPr>
          <a:xfrm>
            <a:off x="7408320" y="1758759"/>
            <a:ext cx="762000" cy="927100"/>
          </a:xfrm>
          <a:prstGeom prst="rect">
            <a:avLst/>
          </a:prstGeom>
        </p:spPr>
      </p:pic>
      <p:sp>
        <p:nvSpPr>
          <p:cNvPr id="12" name="TextBox 11">
            <a:extLst>
              <a:ext uri="{FF2B5EF4-FFF2-40B4-BE49-F238E27FC236}">
                <a16:creationId xmlns:a16="http://schemas.microsoft.com/office/drawing/2014/main" id="{9705D927-E65D-374C-AAE0-262FBD048412}"/>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135548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92106-1B05-E040-8410-FBF1AA76C6BC}"/>
              </a:ext>
            </a:extLst>
          </p:cNvPr>
          <p:cNvSpPr>
            <a:spLocks noGrp="1"/>
          </p:cNvSpPr>
          <p:nvPr>
            <p:ph type="title"/>
          </p:nvPr>
        </p:nvSpPr>
        <p:spPr/>
        <p:txBody>
          <a:bodyPr/>
          <a:lstStyle/>
          <a:p>
            <a:r>
              <a:rPr lang="de-DE">
                <a:latin typeface="Arial"/>
                <a:cs typeface="Arial"/>
              </a:rPr>
              <a:t>Medien &amp; Prominente</a:t>
            </a:r>
            <a:endParaRPr lang="de-DE"/>
          </a:p>
        </p:txBody>
      </p:sp>
      <p:pic>
        <p:nvPicPr>
          <p:cNvPr id="5" name="Online Media 4" descr="Dove &amp; Steven Universe | Media and Celebrities">
            <a:hlinkClick r:id="" action="ppaction://media"/>
            <a:extLst>
              <a:ext uri="{FF2B5EF4-FFF2-40B4-BE49-F238E27FC236}">
                <a16:creationId xmlns:a16="http://schemas.microsoft.com/office/drawing/2014/main" id="{0952F832-3A55-CF41-9018-7C8664D66214}"/>
              </a:ext>
            </a:extLst>
          </p:cNvPr>
          <p:cNvPicPr>
            <a:picLocks noRot="1" noChangeAspect="1"/>
          </p:cNvPicPr>
          <p:nvPr>
            <a:videoFile r:link="rId1"/>
          </p:nvPr>
        </p:nvPicPr>
        <p:blipFill>
          <a:blip r:embed="rId4"/>
          <a:stretch>
            <a:fillRect/>
          </a:stretch>
        </p:blipFill>
        <p:spPr>
          <a:xfrm>
            <a:off x="549608" y="1146213"/>
            <a:ext cx="8044784" cy="4545303"/>
          </a:xfrm>
          <a:prstGeom prst="rect">
            <a:avLst/>
          </a:prstGeom>
        </p:spPr>
      </p:pic>
      <p:sp>
        <p:nvSpPr>
          <p:cNvPr id="3" name="TextBox 11">
            <a:extLst>
              <a:ext uri="{FF2B5EF4-FFF2-40B4-BE49-F238E27FC236}">
                <a16:creationId xmlns:a16="http://schemas.microsoft.com/office/drawing/2014/main" id="{394B323B-7FA4-C1AA-E8B5-B20DB7E964F4}"/>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254855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0CC9F-375E-9744-9EE2-80AD5B19F176}"/>
              </a:ext>
            </a:extLst>
          </p:cNvPr>
          <p:cNvSpPr>
            <a:spLocks noGrp="1"/>
          </p:cNvSpPr>
          <p:nvPr>
            <p:ph type="title"/>
          </p:nvPr>
        </p:nvSpPr>
        <p:spPr/>
        <p:txBody>
          <a:bodyPr>
            <a:normAutofit/>
          </a:bodyPr>
          <a:lstStyle/>
          <a:p>
            <a:r>
              <a:rPr lang="de-DE" sz="3200">
                <a:latin typeface="Arial"/>
                <a:cs typeface="Arial"/>
              </a:rPr>
              <a:t>Körperunzufriedenheit</a:t>
            </a:r>
            <a:endParaRPr lang="en-US"/>
          </a:p>
        </p:txBody>
      </p:sp>
      <p:sp>
        <p:nvSpPr>
          <p:cNvPr id="5" name="Content Placeholder 2">
            <a:extLst>
              <a:ext uri="{FF2B5EF4-FFF2-40B4-BE49-F238E27FC236}">
                <a16:creationId xmlns:a16="http://schemas.microsoft.com/office/drawing/2014/main" id="{067FFA7C-6889-C545-8434-BA8E0558C367}"/>
              </a:ext>
            </a:extLst>
          </p:cNvPr>
          <p:cNvSpPr>
            <a:spLocks noGrp="1"/>
          </p:cNvSpPr>
          <p:nvPr>
            <p:ph idx="1"/>
          </p:nvPr>
        </p:nvSpPr>
        <p:spPr>
          <a:xfrm>
            <a:off x="457200" y="1848465"/>
            <a:ext cx="8159675" cy="3756204"/>
          </a:xfrm>
          <a:solidFill>
            <a:schemeClr val="accent6">
              <a:lumMod val="20000"/>
              <a:lumOff val="80000"/>
            </a:schemeClr>
          </a:solidFill>
          <a:ln>
            <a:solidFill>
              <a:schemeClr val="accent1"/>
            </a:solidFill>
          </a:ln>
        </p:spPr>
        <p:txBody>
          <a:bodyPr/>
          <a:lstStyle/>
          <a:p>
            <a:r>
              <a:rPr lang="en-US" err="1"/>
              <a:t>Schreibe</a:t>
            </a:r>
            <a:r>
              <a:rPr lang="en-US"/>
              <a:t> </a:t>
            </a:r>
            <a:r>
              <a:rPr lang="en-US" err="1"/>
              <a:t>hier</a:t>
            </a:r>
            <a:r>
              <a:rPr lang="en-US"/>
              <a:t> </a:t>
            </a:r>
            <a:r>
              <a:rPr lang="en-US" err="1"/>
              <a:t>deine</a:t>
            </a:r>
            <a:r>
              <a:rPr lang="en-US"/>
              <a:t> Punkte auf.</a:t>
            </a:r>
          </a:p>
        </p:txBody>
      </p:sp>
      <p:sp>
        <p:nvSpPr>
          <p:cNvPr id="4" name="Content Placeholder 2">
            <a:extLst>
              <a:ext uri="{FF2B5EF4-FFF2-40B4-BE49-F238E27FC236}">
                <a16:creationId xmlns:a16="http://schemas.microsoft.com/office/drawing/2014/main" id="{CA9894D3-42F2-7143-B88F-530A5D4B8D4C}"/>
              </a:ext>
            </a:extLst>
          </p:cNvPr>
          <p:cNvSpPr txBox="1">
            <a:spLocks/>
          </p:cNvSpPr>
          <p:nvPr/>
        </p:nvSpPr>
        <p:spPr>
          <a:xfrm>
            <a:off x="457200" y="1086105"/>
            <a:ext cx="7792065" cy="678483"/>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400" kern="1200">
                <a:solidFill>
                  <a:srgbClr val="002C5C"/>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000" kern="1200">
                <a:solidFill>
                  <a:srgbClr val="002C5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1800" kern="1200">
                <a:solidFill>
                  <a:srgbClr val="002C5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sz="3200"/>
              <a:t>Was bedeutet Unzufriedenheit für dich?</a:t>
            </a:r>
          </a:p>
        </p:txBody>
      </p:sp>
      <p:sp>
        <p:nvSpPr>
          <p:cNvPr id="3" name="TextBox 11">
            <a:extLst>
              <a:ext uri="{FF2B5EF4-FFF2-40B4-BE49-F238E27FC236}">
                <a16:creationId xmlns:a16="http://schemas.microsoft.com/office/drawing/2014/main" id="{E50098F2-5755-6070-8CA0-74B6A9CADCF0}"/>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2102938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5">
                                            <p:bg/>
                                          </p:spTgt>
                                        </p:tgtEl>
                                        <p:attrNameLst>
                                          <p:attrName>style.visibility</p:attrName>
                                        </p:attrNameLst>
                                      </p:cBhvr>
                                      <p:to>
                                        <p:strVal val="visible"/>
                                      </p:to>
                                    </p:set>
                                    <p:animEffect transition="in" filter="fade">
                                      <p:cBhvr>
                                        <p:cTn id="11" dur="500"/>
                                        <p:tgtEl>
                                          <p:spTgt spid="5">
                                            <p:bg/>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60319-12A0-D54E-A076-B061E5642E33}"/>
              </a:ext>
            </a:extLst>
          </p:cNvPr>
          <p:cNvSpPr>
            <a:spLocks noGrp="1"/>
          </p:cNvSpPr>
          <p:nvPr>
            <p:ph type="title"/>
          </p:nvPr>
        </p:nvSpPr>
        <p:spPr/>
        <p:txBody>
          <a:bodyPr/>
          <a:lstStyle/>
          <a:p>
            <a:r>
              <a:rPr lang="de-DE"/>
              <a:t>Positive Gedanken</a:t>
            </a:r>
          </a:p>
        </p:txBody>
      </p:sp>
      <p:sp>
        <p:nvSpPr>
          <p:cNvPr id="3" name="Content Placeholder 2">
            <a:extLst>
              <a:ext uri="{FF2B5EF4-FFF2-40B4-BE49-F238E27FC236}">
                <a16:creationId xmlns:a16="http://schemas.microsoft.com/office/drawing/2014/main" id="{2BC57D66-F9E1-9740-B60E-D9E1EDAF3EF6}"/>
              </a:ext>
            </a:extLst>
          </p:cNvPr>
          <p:cNvSpPr>
            <a:spLocks noGrp="1"/>
          </p:cNvSpPr>
          <p:nvPr>
            <p:ph idx="1"/>
          </p:nvPr>
        </p:nvSpPr>
        <p:spPr>
          <a:xfrm>
            <a:off x="457201" y="1115993"/>
            <a:ext cx="5835444" cy="4488676"/>
          </a:xfrm>
        </p:spPr>
        <p:txBody>
          <a:bodyPr vert="horz" lIns="91440" tIns="45720" rIns="91440" bIns="45720" rtlCol="0" anchor="t">
            <a:normAutofit/>
          </a:bodyPr>
          <a:lstStyle/>
          <a:p>
            <a:pPr>
              <a:lnSpc>
                <a:spcPct val="90000"/>
              </a:lnSpc>
            </a:pPr>
            <a:r>
              <a:rPr lang="de-DE" dirty="0">
                <a:latin typeface="Arial"/>
                <a:cs typeface="Arial"/>
              </a:rPr>
              <a:t>Fülle die Karte mit positiven Gedanken über deine*n Partner*in aus.</a:t>
            </a:r>
          </a:p>
          <a:p>
            <a:pPr lvl="1"/>
            <a:r>
              <a:rPr lang="de-DE" dirty="0">
                <a:latin typeface="Arial"/>
                <a:cs typeface="Arial"/>
              </a:rPr>
              <a:t>Erwähne z. B. </a:t>
            </a:r>
            <a:r>
              <a:rPr lang="de-DE" b="1" dirty="0">
                <a:solidFill>
                  <a:schemeClr val="accent2"/>
                </a:solidFill>
                <a:latin typeface="Arial"/>
                <a:cs typeface="Arial"/>
              </a:rPr>
              <a:t>besondere Fähigkeiten</a:t>
            </a:r>
            <a:r>
              <a:rPr lang="de-DE" dirty="0">
                <a:latin typeface="Arial"/>
                <a:cs typeface="Arial"/>
              </a:rPr>
              <a:t>,</a:t>
            </a:r>
            <a:br>
              <a:rPr lang="de-DE" dirty="0">
                <a:latin typeface="Arial"/>
                <a:cs typeface="Arial"/>
              </a:rPr>
            </a:br>
            <a:r>
              <a:rPr lang="de-DE" dirty="0">
                <a:latin typeface="Arial"/>
                <a:cs typeface="Arial"/>
              </a:rPr>
              <a:t>wie Hobbys oder Sportarten.</a:t>
            </a:r>
          </a:p>
          <a:p>
            <a:pPr lvl="1"/>
            <a:r>
              <a:rPr lang="de-DE" dirty="0">
                <a:latin typeface="Arial"/>
                <a:cs typeface="Arial"/>
              </a:rPr>
              <a:t>Schließe </a:t>
            </a:r>
            <a:r>
              <a:rPr lang="de-DE" b="1" dirty="0">
                <a:solidFill>
                  <a:srgbClr val="E77A22"/>
                </a:solidFill>
                <a:latin typeface="Arial"/>
                <a:cs typeface="Arial"/>
              </a:rPr>
              <a:t>Dinge, in denen du gut bist</a:t>
            </a:r>
            <a:r>
              <a:rPr lang="de-DE" dirty="0">
                <a:latin typeface="Arial"/>
                <a:cs typeface="Arial"/>
              </a:rPr>
              <a:t>, mit ein, wie Lesen oder Zeichnen.</a:t>
            </a:r>
          </a:p>
          <a:p>
            <a:pPr lvl="1"/>
            <a:r>
              <a:rPr lang="de-DE" dirty="0">
                <a:latin typeface="Arial"/>
                <a:cs typeface="Arial"/>
              </a:rPr>
              <a:t>Füge </a:t>
            </a:r>
            <a:r>
              <a:rPr lang="de-DE" b="1" dirty="0">
                <a:solidFill>
                  <a:srgbClr val="E77A22"/>
                </a:solidFill>
                <a:latin typeface="Arial"/>
                <a:cs typeface="Arial"/>
              </a:rPr>
              <a:t>besondere Dinge </a:t>
            </a:r>
            <a:r>
              <a:rPr lang="de-DE" dirty="0">
                <a:latin typeface="Arial"/>
                <a:cs typeface="Arial"/>
              </a:rPr>
              <a:t>hinzu, die du mit deinem Körper tun kannst.</a:t>
            </a:r>
          </a:p>
          <a:p>
            <a:pPr>
              <a:lnSpc>
                <a:spcPct val="90000"/>
              </a:lnSpc>
            </a:pPr>
            <a:r>
              <a:rPr lang="de-DE" dirty="0">
                <a:latin typeface="Arial"/>
                <a:cs typeface="Arial"/>
              </a:rPr>
              <a:t>Schreibt dann auf, welche Dinge euer Körper euch zu tun ermöglicht. Zum Beispiel: „Meine Augen ermöglichen es mir zu lesen.“</a:t>
            </a:r>
          </a:p>
        </p:txBody>
      </p:sp>
      <p:sp>
        <p:nvSpPr>
          <p:cNvPr id="4" name="Rectangle 3">
            <a:extLst>
              <a:ext uri="{FF2B5EF4-FFF2-40B4-BE49-F238E27FC236}">
                <a16:creationId xmlns:a16="http://schemas.microsoft.com/office/drawing/2014/main" id="{8DFABD8C-B66D-124F-BF92-795F5D45DBC9}"/>
              </a:ext>
            </a:extLst>
          </p:cNvPr>
          <p:cNvSpPr/>
          <p:nvPr/>
        </p:nvSpPr>
        <p:spPr>
          <a:xfrm>
            <a:off x="588723" y="5390890"/>
            <a:ext cx="4957638" cy="629064"/>
          </a:xfrm>
          <a:prstGeom prst="rect">
            <a:avLst/>
          </a:prstGeom>
          <a:solidFill>
            <a:srgbClr val="84B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b="1">
                <a:solidFill>
                  <a:schemeClr val="bg1"/>
                </a:solidFill>
                <a:latin typeface="Arial" panose="020B0604020202020204" pitchFamily="34" charset="0"/>
                <a:cs typeface="Arial" panose="020B0604020202020204" pitchFamily="34" charset="0"/>
              </a:rPr>
              <a:t>NICHT VERGESSEN: SEID POSITIV!</a:t>
            </a:r>
          </a:p>
        </p:txBody>
      </p:sp>
      <p:pic>
        <p:nvPicPr>
          <p:cNvPr id="6" name="Picture 5" descr="Ein Bild, das Tisch enthält.&#10;&#10;Beschreibung automatisch generiert.">
            <a:extLst>
              <a:ext uri="{FF2B5EF4-FFF2-40B4-BE49-F238E27FC236}">
                <a16:creationId xmlns:a16="http://schemas.microsoft.com/office/drawing/2014/main" id="{CD72FDF0-1E11-0E46-AB18-574EE031DE49}"/>
              </a:ext>
            </a:extLst>
          </p:cNvPr>
          <p:cNvPicPr>
            <a:picLocks noChangeAspect="1"/>
          </p:cNvPicPr>
          <p:nvPr/>
        </p:nvPicPr>
        <p:blipFill>
          <a:blip r:embed="rId3"/>
          <a:stretch>
            <a:fillRect/>
          </a:stretch>
        </p:blipFill>
        <p:spPr>
          <a:xfrm rot="21259357">
            <a:off x="6240696" y="1524770"/>
            <a:ext cx="2594199" cy="3671120"/>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5" name="TextBox 11">
            <a:extLst>
              <a:ext uri="{FF2B5EF4-FFF2-40B4-BE49-F238E27FC236}">
                <a16:creationId xmlns:a16="http://schemas.microsoft.com/office/drawing/2014/main" id="{531ABAA5-D522-A8F4-DD8C-39A66E071603}"/>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2666370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28F0D-3B3F-1247-BE90-5EAF633968F3}"/>
              </a:ext>
            </a:extLst>
          </p:cNvPr>
          <p:cNvSpPr>
            <a:spLocks noGrp="1"/>
          </p:cNvSpPr>
          <p:nvPr>
            <p:ph type="title"/>
          </p:nvPr>
        </p:nvSpPr>
        <p:spPr/>
        <p:txBody>
          <a:bodyPr/>
          <a:lstStyle/>
          <a:p>
            <a:r>
              <a:rPr lang="en-US"/>
              <a:t>3-2-1</a:t>
            </a:r>
          </a:p>
        </p:txBody>
      </p:sp>
      <p:sp>
        <p:nvSpPr>
          <p:cNvPr id="10" name="Rectangle 9">
            <a:extLst>
              <a:ext uri="{FF2B5EF4-FFF2-40B4-BE49-F238E27FC236}">
                <a16:creationId xmlns:a16="http://schemas.microsoft.com/office/drawing/2014/main" id="{35542FB2-AC72-664B-BD80-28E75239E9ED}"/>
              </a:ext>
            </a:extLst>
          </p:cNvPr>
          <p:cNvSpPr/>
          <p:nvPr/>
        </p:nvSpPr>
        <p:spPr>
          <a:xfrm rot="638559">
            <a:off x="-856762" y="2998526"/>
            <a:ext cx="1465554" cy="10373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pic>
        <p:nvPicPr>
          <p:cNvPr id="13" name="Picture 12">
            <a:extLst>
              <a:ext uri="{FF2B5EF4-FFF2-40B4-BE49-F238E27FC236}">
                <a16:creationId xmlns:a16="http://schemas.microsoft.com/office/drawing/2014/main" id="{404AD912-7CD2-5041-BDAC-172EB9A4D62F}"/>
              </a:ext>
            </a:extLst>
          </p:cNvPr>
          <p:cNvPicPr>
            <a:picLocks noChangeAspect="1"/>
          </p:cNvPicPr>
          <p:nvPr/>
        </p:nvPicPr>
        <p:blipFill>
          <a:blip r:embed="rId3"/>
          <a:stretch>
            <a:fillRect/>
          </a:stretch>
        </p:blipFill>
        <p:spPr>
          <a:xfrm rot="21060693">
            <a:off x="-608792" y="2606018"/>
            <a:ext cx="2397990" cy="728330"/>
          </a:xfrm>
          <a:prstGeom prst="rect">
            <a:avLst/>
          </a:prstGeom>
        </p:spPr>
      </p:pic>
      <p:pic>
        <p:nvPicPr>
          <p:cNvPr id="4" name="Picture 3">
            <a:extLst>
              <a:ext uri="{FF2B5EF4-FFF2-40B4-BE49-F238E27FC236}">
                <a16:creationId xmlns:a16="http://schemas.microsoft.com/office/drawing/2014/main" id="{B5B5980A-FFE1-324B-9FD3-910EBD02EA61}"/>
              </a:ext>
            </a:extLst>
          </p:cNvPr>
          <p:cNvPicPr>
            <a:picLocks noChangeAspect="1"/>
          </p:cNvPicPr>
          <p:nvPr/>
        </p:nvPicPr>
        <p:blipFill>
          <a:blip r:embed="rId4"/>
          <a:srcRect/>
          <a:stretch/>
        </p:blipFill>
        <p:spPr>
          <a:xfrm flipH="1">
            <a:off x="6609144" y="2840300"/>
            <a:ext cx="2235240" cy="2370254"/>
          </a:xfrm>
          <a:prstGeom prst="rect">
            <a:avLst/>
          </a:prstGeom>
        </p:spPr>
      </p:pic>
      <p:pic>
        <p:nvPicPr>
          <p:cNvPr id="8" name="Picture 7" descr="Ein Bild, das Text enthält.&#10;&#10;Beschreibung automatisch generiert.">
            <a:extLst>
              <a:ext uri="{FF2B5EF4-FFF2-40B4-BE49-F238E27FC236}">
                <a16:creationId xmlns:a16="http://schemas.microsoft.com/office/drawing/2014/main" id="{545C2279-61A6-E14F-9666-3AEA5C3D5371}"/>
              </a:ext>
            </a:extLst>
          </p:cNvPr>
          <p:cNvPicPr>
            <a:picLocks noChangeAspect="1"/>
          </p:cNvPicPr>
          <p:nvPr/>
        </p:nvPicPr>
        <p:blipFill>
          <a:blip r:embed="rId5"/>
          <a:stretch>
            <a:fillRect/>
          </a:stretch>
        </p:blipFill>
        <p:spPr>
          <a:xfrm rot="21281184">
            <a:off x="2441180" y="736151"/>
            <a:ext cx="3302931" cy="4674064"/>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3" name="TextBox 11">
            <a:extLst>
              <a:ext uri="{FF2B5EF4-FFF2-40B4-BE49-F238E27FC236}">
                <a16:creationId xmlns:a16="http://schemas.microsoft.com/office/drawing/2014/main" id="{E17FBB6D-5B68-DE21-4BDC-B39A1C5AAD18}"/>
              </a:ext>
            </a:extLst>
          </p:cNvPr>
          <p:cNvSpPr txBox="1"/>
          <p:nvPr/>
        </p:nvSpPr>
        <p:spPr>
          <a:xfrm>
            <a:off x="6707062" y="393020"/>
            <a:ext cx="1125911" cy="400110"/>
          </a:xfrm>
          <a:prstGeom prst="rect">
            <a:avLst/>
          </a:prstGeom>
          <a:solidFill>
            <a:schemeClr val="accent3">
              <a:lumMod val="20000"/>
              <a:lumOff val="80000"/>
            </a:schemeClr>
          </a:solidFill>
          <a:ln>
            <a:noFill/>
          </a:ln>
        </p:spPr>
        <p:txBody>
          <a:bodyPr wrap="square" lIns="91440" tIns="91440" rIns="91440" bIns="91440" rtlCol="0">
            <a:spAutoFit/>
          </a:bodyPr>
          <a:lstStyle/>
          <a:p>
            <a:pPr algn="ctr"/>
            <a:r>
              <a:rPr lang="en-US" sz="1400" b="1" i="0" err="1">
                <a:solidFill>
                  <a:schemeClr val="accent3"/>
                </a:solidFill>
                <a:latin typeface="Arial" panose="020B0604020202020204" pitchFamily="34" charset="0"/>
                <a:cs typeface="Arial" panose="020B0604020202020204" pitchFamily="34" charset="0"/>
              </a:rPr>
              <a:t>Lektion</a:t>
            </a:r>
            <a:r>
              <a:rPr lang="en-US" sz="1400" b="1" i="0">
                <a:solidFill>
                  <a:schemeClr val="accent3"/>
                </a:solidFill>
                <a:latin typeface="Arial" panose="020B0604020202020204" pitchFamily="34" charset="0"/>
                <a:cs typeface="Arial" panose="020B0604020202020204" pitchFamily="34" charset="0"/>
              </a:rPr>
              <a:t> 3</a:t>
            </a:r>
          </a:p>
        </p:txBody>
      </p:sp>
    </p:spTree>
    <p:extLst>
      <p:ext uri="{BB962C8B-B14F-4D97-AF65-F5344CB8AC3E}">
        <p14:creationId xmlns:p14="http://schemas.microsoft.com/office/powerpoint/2010/main" val="993698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A2B6B-22A4-7C43-91A7-B1A2A3DF94C8}"/>
              </a:ext>
            </a:extLst>
          </p:cNvPr>
          <p:cNvSpPr>
            <a:spLocks noGrp="1"/>
          </p:cNvSpPr>
          <p:nvPr>
            <p:ph type="title"/>
          </p:nvPr>
        </p:nvSpPr>
        <p:spPr>
          <a:xfrm>
            <a:off x="457199" y="365126"/>
            <a:ext cx="7713121" cy="678483"/>
          </a:xfrm>
        </p:spPr>
        <p:txBody>
          <a:bodyPr/>
          <a:lstStyle/>
          <a:p>
            <a:r>
              <a:rPr lang="de-DE"/>
              <a:t>Wörterverzeichnis</a:t>
            </a:r>
          </a:p>
        </p:txBody>
      </p:sp>
      <p:sp>
        <p:nvSpPr>
          <p:cNvPr id="3" name="Content Placeholder 2">
            <a:extLst>
              <a:ext uri="{FF2B5EF4-FFF2-40B4-BE49-F238E27FC236}">
                <a16:creationId xmlns:a16="http://schemas.microsoft.com/office/drawing/2014/main" id="{B5FA39B1-377D-6547-9742-D9418723D1E2}"/>
              </a:ext>
            </a:extLst>
          </p:cNvPr>
          <p:cNvSpPr>
            <a:spLocks noGrp="1"/>
          </p:cNvSpPr>
          <p:nvPr>
            <p:ph idx="1"/>
          </p:nvPr>
        </p:nvSpPr>
        <p:spPr>
          <a:xfrm>
            <a:off x="457200" y="1253331"/>
            <a:ext cx="7938655" cy="4351338"/>
          </a:xfrm>
        </p:spPr>
        <p:txBody>
          <a:bodyPr>
            <a:normAutofit/>
          </a:bodyPr>
          <a:lstStyle/>
          <a:p>
            <a:pPr>
              <a:spcAft>
                <a:spcPts val="1000"/>
              </a:spcAft>
            </a:pPr>
            <a:r>
              <a:rPr lang="de-DE" b="1" dirty="0"/>
              <a:t>Körperbewusstsein: </a:t>
            </a:r>
            <a:r>
              <a:rPr lang="de-DE" dirty="0"/>
              <a:t>wie eine Person über </a:t>
            </a:r>
            <a:br>
              <a:rPr lang="de-DE" dirty="0"/>
            </a:br>
            <a:r>
              <a:rPr lang="de-DE" dirty="0"/>
              <a:t>ihr Aussehen denkt/empfindet. </a:t>
            </a:r>
          </a:p>
          <a:p>
            <a:pPr>
              <a:spcAft>
                <a:spcPts val="1000"/>
              </a:spcAft>
            </a:pPr>
            <a:r>
              <a:rPr lang="de-DE" b="1" dirty="0"/>
              <a:t>„</a:t>
            </a:r>
            <a:r>
              <a:rPr lang="de-DE" b="1" dirty="0" err="1"/>
              <a:t>Bodytalk</a:t>
            </a:r>
            <a:r>
              <a:rPr lang="de-DE" b="1" dirty="0"/>
              <a:t>“/Sprechen über Aussehen und Körper:</a:t>
            </a:r>
            <a:r>
              <a:rPr lang="de-DE" dirty="0"/>
              <a:t> ein Gespräch darüber, wie jemand aussieht, z. B. über das Gewicht oder die Größe</a:t>
            </a:r>
          </a:p>
          <a:p>
            <a:pPr>
              <a:spcAft>
                <a:spcPts val="1000"/>
              </a:spcAft>
            </a:pPr>
            <a:r>
              <a:rPr lang="de-DE" b="1" dirty="0"/>
              <a:t>Positive Gedanken: </a:t>
            </a:r>
            <a:r>
              <a:rPr lang="de-DE" dirty="0"/>
              <a:t>positive Dinge, die du denken oder zu dir selbst sagen kannst.</a:t>
            </a:r>
          </a:p>
        </p:txBody>
      </p:sp>
      <p:pic>
        <p:nvPicPr>
          <p:cNvPr id="4" name="Picture 3">
            <a:extLst>
              <a:ext uri="{FF2B5EF4-FFF2-40B4-BE49-F238E27FC236}">
                <a16:creationId xmlns:a16="http://schemas.microsoft.com/office/drawing/2014/main" id="{575E0439-BAFD-5C42-8D37-EE69B628A024}"/>
              </a:ext>
            </a:extLst>
          </p:cNvPr>
          <p:cNvPicPr>
            <a:picLocks noChangeAspect="1"/>
          </p:cNvPicPr>
          <p:nvPr/>
        </p:nvPicPr>
        <p:blipFill>
          <a:blip r:embed="rId3"/>
          <a:stretch>
            <a:fillRect/>
          </a:stretch>
        </p:blipFill>
        <p:spPr>
          <a:xfrm rot="2152738">
            <a:off x="8407399" y="2705100"/>
            <a:ext cx="1473200" cy="1447800"/>
          </a:xfrm>
          <a:prstGeom prst="rect">
            <a:avLst/>
          </a:prstGeom>
        </p:spPr>
      </p:pic>
      <p:sp>
        <p:nvSpPr>
          <p:cNvPr id="7" name="Triangle 6">
            <a:extLst>
              <a:ext uri="{FF2B5EF4-FFF2-40B4-BE49-F238E27FC236}">
                <a16:creationId xmlns:a16="http://schemas.microsoft.com/office/drawing/2014/main" id="{22FCDC27-8B88-2F4B-8908-4E8A1D17CA61}"/>
              </a:ext>
            </a:extLst>
          </p:cNvPr>
          <p:cNvSpPr/>
          <p:nvPr/>
        </p:nvSpPr>
        <p:spPr>
          <a:xfrm rot="17726154">
            <a:off x="7697000" y="3522742"/>
            <a:ext cx="1779199" cy="1272746"/>
          </a:xfrm>
          <a:prstGeom prst="triangle">
            <a:avLst>
              <a:gd name="adj" fmla="val 3787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559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6113F91-C53E-224B-9190-F2DA12824E4C}"/>
              </a:ext>
            </a:extLst>
          </p:cNvPr>
          <p:cNvSpPr/>
          <p:nvPr/>
        </p:nvSpPr>
        <p:spPr>
          <a:xfrm rot="19401884">
            <a:off x="7954021" y="3354328"/>
            <a:ext cx="1465554" cy="17807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84BD00"/>
              </a:solidFill>
            </a:endParaRPr>
          </a:p>
        </p:txBody>
      </p:sp>
      <p:sp>
        <p:nvSpPr>
          <p:cNvPr id="4" name="Title 3">
            <a:extLst>
              <a:ext uri="{FF2B5EF4-FFF2-40B4-BE49-F238E27FC236}">
                <a16:creationId xmlns:a16="http://schemas.microsoft.com/office/drawing/2014/main" id="{7E3F1356-8AF8-D645-81F6-65FE0563F0C0}"/>
              </a:ext>
            </a:extLst>
          </p:cNvPr>
          <p:cNvSpPr>
            <a:spLocks noGrp="1"/>
          </p:cNvSpPr>
          <p:nvPr>
            <p:ph type="ctrTitle"/>
          </p:nvPr>
        </p:nvSpPr>
        <p:spPr>
          <a:xfrm>
            <a:off x="457201" y="1110315"/>
            <a:ext cx="6580908" cy="4503185"/>
          </a:xfrm>
        </p:spPr>
        <p:txBody>
          <a:bodyPr>
            <a:noAutofit/>
          </a:bodyPr>
          <a:lstStyle/>
          <a:p>
            <a:r>
              <a:rPr lang="de-DE" sz="3600" dirty="0">
                <a:latin typeface="Arial"/>
                <a:cs typeface="Arial"/>
              </a:rPr>
              <a:t>… sprechen wir über </a:t>
            </a:r>
            <a:br>
              <a:rPr lang="de-DE" sz="3600" dirty="0"/>
            </a:br>
            <a:r>
              <a:rPr lang="de-DE" sz="3600" dirty="0">
                <a:latin typeface="Arial"/>
                <a:cs typeface="Arial"/>
              </a:rPr>
              <a:t>unsere Körper und unser Körperbewusstsein.</a:t>
            </a:r>
            <a:br>
              <a:rPr lang="de-DE" sz="3600" dirty="0"/>
            </a:br>
            <a:br>
              <a:rPr lang="de-DE" sz="3600" dirty="0"/>
            </a:br>
            <a:r>
              <a:rPr lang="de-DE" sz="3600" dirty="0">
                <a:latin typeface="Arial"/>
                <a:cs typeface="Arial"/>
              </a:rPr>
              <a:t>Wie können wir dafür einen </a:t>
            </a:r>
            <a:r>
              <a:rPr lang="de-DE" sz="3600" b="1" dirty="0">
                <a:solidFill>
                  <a:schemeClr val="accent2"/>
                </a:solidFill>
                <a:latin typeface="Arial"/>
                <a:cs typeface="Arial"/>
              </a:rPr>
              <a:t>vertrauensvollen</a:t>
            </a:r>
            <a:r>
              <a:rPr lang="de-DE" sz="3600" dirty="0">
                <a:latin typeface="Arial"/>
                <a:cs typeface="Arial"/>
              </a:rPr>
              <a:t>, </a:t>
            </a:r>
            <a:br>
              <a:rPr lang="de-DE" sz="3600" dirty="0">
                <a:latin typeface="Arial"/>
                <a:cs typeface="Arial"/>
              </a:rPr>
            </a:br>
            <a:r>
              <a:rPr lang="de-DE" sz="3600" b="1" dirty="0">
                <a:solidFill>
                  <a:srgbClr val="84BD00"/>
                </a:solidFill>
                <a:latin typeface="Arial"/>
                <a:cs typeface="Arial"/>
              </a:rPr>
              <a:t>respektvollen</a:t>
            </a:r>
            <a:r>
              <a:rPr lang="de-DE" sz="3600" dirty="0">
                <a:latin typeface="Arial"/>
                <a:cs typeface="Arial"/>
              </a:rPr>
              <a:t> und </a:t>
            </a:r>
            <a:r>
              <a:rPr lang="de-DE" sz="3600" b="1" dirty="0">
                <a:solidFill>
                  <a:schemeClr val="accent5"/>
                </a:solidFill>
                <a:latin typeface="Arial"/>
                <a:cs typeface="Arial"/>
              </a:rPr>
              <a:t>wertschätzenden</a:t>
            </a:r>
            <a:r>
              <a:rPr lang="de-DE" sz="3600" dirty="0">
                <a:latin typeface="Arial"/>
                <a:cs typeface="Arial"/>
              </a:rPr>
              <a:t> </a:t>
            </a:r>
            <a:br>
              <a:rPr lang="de-DE" sz="3600" dirty="0"/>
            </a:br>
            <a:r>
              <a:rPr lang="de-DE" sz="3600" dirty="0">
                <a:latin typeface="Arial"/>
                <a:cs typeface="Arial"/>
              </a:rPr>
              <a:t>Raum schaffen?</a:t>
            </a:r>
          </a:p>
        </p:txBody>
      </p:sp>
      <p:sp>
        <p:nvSpPr>
          <p:cNvPr id="6" name="Subtitle 5">
            <a:extLst>
              <a:ext uri="{FF2B5EF4-FFF2-40B4-BE49-F238E27FC236}">
                <a16:creationId xmlns:a16="http://schemas.microsoft.com/office/drawing/2014/main" id="{47CA0942-78B2-6D4C-BC4F-A11D200C15D2}"/>
              </a:ext>
            </a:extLst>
          </p:cNvPr>
          <p:cNvSpPr>
            <a:spLocks noGrp="1"/>
          </p:cNvSpPr>
          <p:nvPr>
            <p:ph type="subTitle" idx="1"/>
          </p:nvPr>
        </p:nvSpPr>
        <p:spPr/>
        <p:txBody>
          <a:bodyPr/>
          <a:lstStyle/>
          <a:p>
            <a:r>
              <a:rPr lang="de-DE" dirty="0"/>
              <a:t>Heute …</a:t>
            </a:r>
          </a:p>
        </p:txBody>
      </p:sp>
      <p:pic>
        <p:nvPicPr>
          <p:cNvPr id="21" name="Picture 20">
            <a:extLst>
              <a:ext uri="{FF2B5EF4-FFF2-40B4-BE49-F238E27FC236}">
                <a16:creationId xmlns:a16="http://schemas.microsoft.com/office/drawing/2014/main" id="{435ADE35-F4D2-3A47-9B32-E57129E3978F}"/>
              </a:ext>
            </a:extLst>
          </p:cNvPr>
          <p:cNvPicPr>
            <a:picLocks noChangeAspect="1"/>
          </p:cNvPicPr>
          <p:nvPr/>
        </p:nvPicPr>
        <p:blipFill>
          <a:blip r:embed="rId3"/>
          <a:srcRect/>
          <a:stretch/>
        </p:blipFill>
        <p:spPr>
          <a:xfrm>
            <a:off x="6247876" y="3174577"/>
            <a:ext cx="2438923" cy="2438923"/>
          </a:xfrm>
          <a:prstGeom prst="rect">
            <a:avLst/>
          </a:prstGeom>
        </p:spPr>
      </p:pic>
      <p:sp>
        <p:nvSpPr>
          <p:cNvPr id="8" name="TextBox 7">
            <a:extLst>
              <a:ext uri="{FF2B5EF4-FFF2-40B4-BE49-F238E27FC236}">
                <a16:creationId xmlns:a16="http://schemas.microsoft.com/office/drawing/2014/main" id="{2C86AC42-DF14-3347-B8E8-5246AC918575}"/>
              </a:ext>
            </a:extLst>
          </p:cNvPr>
          <p:cNvSpPr txBox="1"/>
          <p:nvPr/>
        </p:nvSpPr>
        <p:spPr>
          <a:xfrm>
            <a:off x="6415790" y="393020"/>
            <a:ext cx="1417183"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err="1">
                <a:solidFill>
                  <a:schemeClr val="accent2"/>
                </a:solidFill>
                <a:latin typeface="Arial" panose="020B0604020202020204" pitchFamily="34" charset="0"/>
                <a:cs typeface="Arial" panose="020B0604020202020204" pitchFamily="34" charset="0"/>
              </a:rPr>
              <a:t>Lektion</a:t>
            </a:r>
            <a:r>
              <a:rPr lang="en-US" sz="1400" b="1">
                <a:solidFill>
                  <a:schemeClr val="accent2"/>
                </a:solidFill>
                <a:latin typeface="Arial" panose="020B0604020202020204" pitchFamily="34" charset="0"/>
                <a:cs typeface="Arial" panose="020B0604020202020204" pitchFamily="34" charset="0"/>
              </a:rPr>
              <a:t> </a:t>
            </a:r>
            <a:r>
              <a:rPr lang="en-US" sz="1400" b="1" i="0">
                <a:solidFill>
                  <a:schemeClr val="accent2"/>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189448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B1926-28F1-3848-967A-1DF03EE0A021}"/>
              </a:ext>
            </a:extLst>
          </p:cNvPr>
          <p:cNvSpPr>
            <a:spLocks noGrp="1"/>
          </p:cNvSpPr>
          <p:nvPr>
            <p:ph type="title"/>
          </p:nvPr>
        </p:nvSpPr>
        <p:spPr/>
        <p:txBody>
          <a:bodyPr/>
          <a:lstStyle/>
          <a:p>
            <a:r>
              <a:rPr lang="de-DE"/>
              <a:t>Körperbewusstsein</a:t>
            </a:r>
          </a:p>
        </p:txBody>
      </p:sp>
      <p:grpSp>
        <p:nvGrpSpPr>
          <p:cNvPr id="7" name="Group 6">
            <a:extLst>
              <a:ext uri="{FF2B5EF4-FFF2-40B4-BE49-F238E27FC236}">
                <a16:creationId xmlns:a16="http://schemas.microsoft.com/office/drawing/2014/main" id="{428FA796-F59B-7049-84E4-F9E4520471DC}"/>
              </a:ext>
            </a:extLst>
          </p:cNvPr>
          <p:cNvGrpSpPr/>
          <p:nvPr/>
        </p:nvGrpSpPr>
        <p:grpSpPr>
          <a:xfrm rot="5400000">
            <a:off x="8020485" y="4745757"/>
            <a:ext cx="875290" cy="666752"/>
            <a:chOff x="8040435" y="5043233"/>
            <a:chExt cx="875290" cy="666752"/>
          </a:xfrm>
        </p:grpSpPr>
        <p:sp>
          <p:nvSpPr>
            <p:cNvPr id="8" name="Rectangle 7">
              <a:extLst>
                <a:ext uri="{FF2B5EF4-FFF2-40B4-BE49-F238E27FC236}">
                  <a16:creationId xmlns:a16="http://schemas.microsoft.com/office/drawing/2014/main" id="{9D4441E6-AC3C-E74C-A0BE-FC941D25E7DD}"/>
                </a:ext>
              </a:extLst>
            </p:cNvPr>
            <p:cNvSpPr/>
            <p:nvPr/>
          </p:nvSpPr>
          <p:spPr>
            <a:xfrm rot="20242049">
              <a:off x="8040435" y="5043233"/>
              <a:ext cx="645459" cy="1338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EE7680F-059D-8745-B953-CB4F3FEB8322}"/>
                </a:ext>
              </a:extLst>
            </p:cNvPr>
            <p:cNvSpPr/>
            <p:nvPr/>
          </p:nvSpPr>
          <p:spPr>
            <a:xfrm rot="17263142">
              <a:off x="8526057" y="5320317"/>
              <a:ext cx="645459" cy="1338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65331BFE-A308-A846-A150-D80377B7E7E6}"/>
              </a:ext>
            </a:extLst>
          </p:cNvPr>
          <p:cNvPicPr>
            <a:picLocks noChangeAspect="1"/>
          </p:cNvPicPr>
          <p:nvPr/>
        </p:nvPicPr>
        <p:blipFill rotWithShape="1">
          <a:blip r:embed="rId3"/>
          <a:srcRect l="41599" r="39422" b="68965"/>
          <a:stretch/>
        </p:blipFill>
        <p:spPr>
          <a:xfrm rot="16200000">
            <a:off x="7455278" y="2619706"/>
            <a:ext cx="2463044" cy="1124091"/>
          </a:xfrm>
          <a:prstGeom prst="rect">
            <a:avLst/>
          </a:prstGeom>
        </p:spPr>
      </p:pic>
      <p:sp>
        <p:nvSpPr>
          <p:cNvPr id="13" name="Content Placeholder 5">
            <a:extLst>
              <a:ext uri="{FF2B5EF4-FFF2-40B4-BE49-F238E27FC236}">
                <a16:creationId xmlns:a16="http://schemas.microsoft.com/office/drawing/2014/main" id="{2A7E5486-2FF4-D447-92ED-21B6098E79A0}"/>
              </a:ext>
            </a:extLst>
          </p:cNvPr>
          <p:cNvSpPr txBox="1">
            <a:spLocks/>
          </p:cNvSpPr>
          <p:nvPr/>
        </p:nvSpPr>
        <p:spPr>
          <a:xfrm>
            <a:off x="457201" y="1253331"/>
            <a:ext cx="4325526"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rgbClr val="002C5C"/>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002C5C"/>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002C5C"/>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002C5C"/>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3200" b="1"/>
              <a:t>Körperbild: </a:t>
            </a:r>
            <a:r>
              <a:rPr lang="de-DE" sz="3200"/>
              <a:t>wie eine Person ihr Aussehen wahrnimmt</a:t>
            </a:r>
          </a:p>
        </p:txBody>
      </p:sp>
      <p:sp>
        <p:nvSpPr>
          <p:cNvPr id="3" name="TextBox 7">
            <a:extLst>
              <a:ext uri="{FF2B5EF4-FFF2-40B4-BE49-F238E27FC236}">
                <a16:creationId xmlns:a16="http://schemas.microsoft.com/office/drawing/2014/main" id="{27BDFF57-3568-AFA4-25BF-70ED50A2492D}"/>
              </a:ext>
            </a:extLst>
          </p:cNvPr>
          <p:cNvSpPr txBox="1"/>
          <p:nvPr/>
        </p:nvSpPr>
        <p:spPr>
          <a:xfrm>
            <a:off x="6415790" y="393020"/>
            <a:ext cx="1417183"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err="1">
                <a:solidFill>
                  <a:schemeClr val="accent2"/>
                </a:solidFill>
                <a:latin typeface="Arial" panose="020B0604020202020204" pitchFamily="34" charset="0"/>
                <a:cs typeface="Arial" panose="020B0604020202020204" pitchFamily="34" charset="0"/>
              </a:rPr>
              <a:t>Lektion</a:t>
            </a:r>
            <a:r>
              <a:rPr lang="en-US" sz="1400" b="1">
                <a:solidFill>
                  <a:schemeClr val="accent2"/>
                </a:solidFill>
                <a:latin typeface="Arial" panose="020B0604020202020204" pitchFamily="34" charset="0"/>
                <a:cs typeface="Arial" panose="020B0604020202020204" pitchFamily="34" charset="0"/>
              </a:rPr>
              <a:t> </a:t>
            </a:r>
            <a:r>
              <a:rPr lang="en-US" sz="1400" b="1" i="0">
                <a:solidFill>
                  <a:schemeClr val="accent2"/>
                </a:solidFill>
                <a:latin typeface="Arial" panose="020B0604020202020204" pitchFamily="34" charset="0"/>
                <a:cs typeface="Arial" panose="020B0604020202020204" pitchFamily="34" charset="0"/>
              </a:rPr>
              <a:t>1</a:t>
            </a:r>
          </a:p>
        </p:txBody>
      </p:sp>
      <p:pic>
        <p:nvPicPr>
          <p:cNvPr id="12" name="Picture 11">
            <a:extLst>
              <a:ext uri="{FF2B5EF4-FFF2-40B4-BE49-F238E27FC236}">
                <a16:creationId xmlns:a16="http://schemas.microsoft.com/office/drawing/2014/main" id="{3183B822-0C58-994B-A4FC-6EEADCEF8EFB}"/>
              </a:ext>
            </a:extLst>
          </p:cNvPr>
          <p:cNvPicPr>
            <a:picLocks noChangeAspect="1"/>
          </p:cNvPicPr>
          <p:nvPr/>
        </p:nvPicPr>
        <p:blipFill>
          <a:blip r:embed="rId4"/>
          <a:stretch>
            <a:fillRect/>
          </a:stretch>
        </p:blipFill>
        <p:spPr>
          <a:xfrm>
            <a:off x="4698534" y="329371"/>
            <a:ext cx="2184400" cy="5410200"/>
          </a:xfrm>
          <a:prstGeom prst="rect">
            <a:avLst/>
          </a:prstGeom>
        </p:spPr>
      </p:pic>
    </p:spTree>
    <p:extLst>
      <p:ext uri="{BB962C8B-B14F-4D97-AF65-F5344CB8AC3E}">
        <p14:creationId xmlns:p14="http://schemas.microsoft.com/office/powerpoint/2010/main" val="11035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757F8-1997-1A4E-9A31-EEFDB4D46FE6}"/>
              </a:ext>
            </a:extLst>
          </p:cNvPr>
          <p:cNvSpPr>
            <a:spLocks noGrp="1"/>
          </p:cNvSpPr>
          <p:nvPr>
            <p:ph type="title"/>
          </p:nvPr>
        </p:nvSpPr>
        <p:spPr/>
        <p:txBody>
          <a:bodyPr>
            <a:normAutofit/>
          </a:bodyPr>
          <a:lstStyle/>
          <a:p>
            <a:r>
              <a:rPr lang="de-DE" sz="3200" dirty="0">
                <a:latin typeface="Arial"/>
                <a:cs typeface="Arial"/>
              </a:rPr>
              <a:t>Konkurrieren &amp; vergleichen</a:t>
            </a:r>
            <a:endParaRPr lang="de-DE" sz="3200" dirty="0"/>
          </a:p>
        </p:txBody>
      </p:sp>
      <p:pic>
        <p:nvPicPr>
          <p:cNvPr id="3" name="Online Media 2" descr="Dove &amp; Steven Universe | Competing and Comparing Looks Episode 2">
            <a:hlinkClick r:id="" action="ppaction://media"/>
            <a:extLst>
              <a:ext uri="{FF2B5EF4-FFF2-40B4-BE49-F238E27FC236}">
                <a16:creationId xmlns:a16="http://schemas.microsoft.com/office/drawing/2014/main" id="{83876E84-A7CD-D042-85B9-EDF5276EDE59}"/>
              </a:ext>
            </a:extLst>
          </p:cNvPr>
          <p:cNvPicPr>
            <a:picLocks noRot="1" noChangeAspect="1"/>
          </p:cNvPicPr>
          <p:nvPr>
            <a:videoFile r:link="rId1"/>
          </p:nvPr>
        </p:nvPicPr>
        <p:blipFill>
          <a:blip r:embed="rId4"/>
          <a:stretch>
            <a:fillRect/>
          </a:stretch>
        </p:blipFill>
        <p:spPr>
          <a:xfrm>
            <a:off x="543080" y="1146212"/>
            <a:ext cx="8057797" cy="4552656"/>
          </a:xfrm>
          <a:prstGeom prst="rect">
            <a:avLst/>
          </a:prstGeom>
        </p:spPr>
      </p:pic>
      <p:sp>
        <p:nvSpPr>
          <p:cNvPr id="9" name="TextBox 8">
            <a:extLst>
              <a:ext uri="{FF2B5EF4-FFF2-40B4-BE49-F238E27FC236}">
                <a16:creationId xmlns:a16="http://schemas.microsoft.com/office/drawing/2014/main" id="{DDF3E5D2-A1EC-404C-A3A2-953ECEEF187B}"/>
              </a:ext>
            </a:extLst>
          </p:cNvPr>
          <p:cNvSpPr txBox="1"/>
          <p:nvPr/>
        </p:nvSpPr>
        <p:spPr>
          <a:xfrm>
            <a:off x="14118855" y="3207059"/>
            <a:ext cx="184731" cy="369332"/>
          </a:xfrm>
          <a:prstGeom prst="rect">
            <a:avLst/>
          </a:prstGeom>
          <a:noFill/>
        </p:spPr>
        <p:txBody>
          <a:bodyPr wrap="none" rtlCol="0">
            <a:spAutoFit/>
          </a:bodyPr>
          <a:lstStyle/>
          <a:p>
            <a:endParaRPr lang="en-US"/>
          </a:p>
        </p:txBody>
      </p:sp>
      <p:sp>
        <p:nvSpPr>
          <p:cNvPr id="4" name="TextBox 7">
            <a:extLst>
              <a:ext uri="{FF2B5EF4-FFF2-40B4-BE49-F238E27FC236}">
                <a16:creationId xmlns:a16="http://schemas.microsoft.com/office/drawing/2014/main" id="{597C14A4-545C-786A-02AB-C9E74A8147F6}"/>
              </a:ext>
            </a:extLst>
          </p:cNvPr>
          <p:cNvSpPr txBox="1"/>
          <p:nvPr/>
        </p:nvSpPr>
        <p:spPr>
          <a:xfrm>
            <a:off x="6415790" y="393020"/>
            <a:ext cx="1417183"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err="1">
                <a:solidFill>
                  <a:schemeClr val="accent2"/>
                </a:solidFill>
                <a:latin typeface="Arial" panose="020B0604020202020204" pitchFamily="34" charset="0"/>
                <a:cs typeface="Arial" panose="020B0604020202020204" pitchFamily="34" charset="0"/>
              </a:rPr>
              <a:t>Lektion</a:t>
            </a:r>
            <a:r>
              <a:rPr lang="en-US" sz="1400" b="1">
                <a:solidFill>
                  <a:schemeClr val="accent2"/>
                </a:solidFill>
                <a:latin typeface="Arial" panose="020B0604020202020204" pitchFamily="34" charset="0"/>
                <a:cs typeface="Arial" panose="020B0604020202020204" pitchFamily="34" charset="0"/>
              </a:rPr>
              <a:t> </a:t>
            </a:r>
            <a:r>
              <a:rPr lang="en-US" sz="1400" b="1" i="0">
                <a:solidFill>
                  <a:schemeClr val="accent2"/>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291350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A1967-E08F-7B44-8292-02B19EC8766C}"/>
              </a:ext>
            </a:extLst>
          </p:cNvPr>
          <p:cNvSpPr>
            <a:spLocks noGrp="1"/>
          </p:cNvSpPr>
          <p:nvPr>
            <p:ph type="title"/>
          </p:nvPr>
        </p:nvSpPr>
        <p:spPr/>
        <p:txBody>
          <a:bodyPr/>
          <a:lstStyle/>
          <a:p>
            <a:r>
              <a:rPr lang="de-DE" dirty="0"/>
              <a:t>Ja oder nein?</a:t>
            </a:r>
          </a:p>
        </p:txBody>
      </p:sp>
      <p:sp>
        <p:nvSpPr>
          <p:cNvPr id="6" name="Content Placeholder 5">
            <a:extLst>
              <a:ext uri="{FF2B5EF4-FFF2-40B4-BE49-F238E27FC236}">
                <a16:creationId xmlns:a16="http://schemas.microsoft.com/office/drawing/2014/main" id="{61A3FEF8-0049-2849-B87F-49A065741894}"/>
              </a:ext>
            </a:extLst>
          </p:cNvPr>
          <p:cNvSpPr>
            <a:spLocks noGrp="1"/>
          </p:cNvSpPr>
          <p:nvPr>
            <p:ph idx="1"/>
          </p:nvPr>
        </p:nvSpPr>
        <p:spPr>
          <a:xfrm>
            <a:off x="457199" y="1120132"/>
            <a:ext cx="8170433" cy="4872454"/>
          </a:xfrm>
        </p:spPr>
        <p:txBody>
          <a:bodyPr vert="horz" lIns="91440" tIns="45720" rIns="91440" bIns="45720" rtlCol="0" anchor="t">
            <a:noAutofit/>
          </a:bodyPr>
          <a:lstStyle/>
          <a:p>
            <a:pPr marL="457200" indent="-457200">
              <a:buFont typeface="+mj-lt"/>
              <a:buAutoNum type="arabicPeriod"/>
            </a:pPr>
            <a:r>
              <a:rPr lang="de-DE" sz="2000" i="1" dirty="0" err="1"/>
              <a:t>Smoky</a:t>
            </a:r>
            <a:r>
              <a:rPr lang="de-DE" sz="2000" i="1" dirty="0"/>
              <a:t> </a:t>
            </a:r>
            <a:r>
              <a:rPr lang="de-DE" sz="2000" i="1" dirty="0" err="1"/>
              <a:t>Quartz</a:t>
            </a:r>
            <a:r>
              <a:rPr lang="de-DE" sz="2000" i="1" dirty="0"/>
              <a:t> </a:t>
            </a:r>
            <a:r>
              <a:rPr lang="de-DE" sz="2000" dirty="0"/>
              <a:t>war wütend, nachdem sie sich mit </a:t>
            </a:r>
            <a:r>
              <a:rPr lang="de-DE" sz="2000" i="1" dirty="0" err="1"/>
              <a:t>Sardonyx</a:t>
            </a:r>
            <a:r>
              <a:rPr lang="de-DE" sz="2000" dirty="0"/>
              <a:t> verglichen hat.</a:t>
            </a:r>
          </a:p>
          <a:p>
            <a:pPr marL="457200" indent="-457200">
              <a:buFont typeface="+mj-lt"/>
              <a:buAutoNum type="arabicPeriod"/>
            </a:pPr>
            <a:r>
              <a:rPr lang="de-DE" sz="2000" dirty="0"/>
              <a:t>Ich verstehe, wie sich </a:t>
            </a:r>
            <a:r>
              <a:rPr lang="de-DE" sz="2000" i="1" dirty="0" err="1"/>
              <a:t>Smoky</a:t>
            </a:r>
            <a:r>
              <a:rPr lang="de-DE" sz="2000" i="1" dirty="0"/>
              <a:t> </a:t>
            </a:r>
            <a:r>
              <a:rPr lang="de-DE" sz="2000" i="1" dirty="0" err="1"/>
              <a:t>Quartz</a:t>
            </a:r>
            <a:r>
              <a:rPr lang="de-DE" sz="2000" i="1" dirty="0"/>
              <a:t> </a:t>
            </a:r>
            <a:r>
              <a:rPr lang="de-DE" sz="2000" dirty="0"/>
              <a:t>im Video gefühlt hat, und weiß, warum.</a:t>
            </a:r>
            <a:endParaRPr lang="de-DE" dirty="0"/>
          </a:p>
          <a:p>
            <a:pPr marL="457200" indent="-457200">
              <a:buAutoNum type="arabicPeriod"/>
            </a:pPr>
            <a:r>
              <a:rPr lang="de-DE" sz="2000" dirty="0">
                <a:latin typeface="Arial"/>
                <a:cs typeface="Arial"/>
              </a:rPr>
              <a:t>Ich vergleiche mich auch mit anderen.</a:t>
            </a:r>
          </a:p>
          <a:p>
            <a:pPr marL="457200" indent="-457200">
              <a:buAutoNum type="arabicPeriod"/>
            </a:pPr>
            <a:r>
              <a:rPr lang="de-DE" sz="2000" dirty="0">
                <a:latin typeface="Arial"/>
                <a:cs typeface="Arial"/>
              </a:rPr>
              <a:t>Mich mit anderen zu vergleichen ist nicht gut für mich.</a:t>
            </a:r>
          </a:p>
          <a:p>
            <a:pPr marL="457200" indent="-457200">
              <a:buAutoNum type="arabicPeriod"/>
            </a:pPr>
            <a:r>
              <a:rPr lang="de-DE" sz="2000" dirty="0">
                <a:latin typeface="Arial"/>
                <a:cs typeface="Arial"/>
              </a:rPr>
              <a:t>Mir fallen einige Dinge ein, </a:t>
            </a:r>
            <a:r>
              <a:rPr lang="de-DE" b="1" dirty="0">
                <a:solidFill>
                  <a:schemeClr val="accent2"/>
                </a:solidFill>
                <a:latin typeface="Arial"/>
                <a:cs typeface="Arial"/>
              </a:rPr>
              <a:t>die ich an meinem Körper mag</a:t>
            </a:r>
            <a:r>
              <a:rPr lang="de-DE" dirty="0">
                <a:latin typeface="Arial"/>
                <a:cs typeface="Arial"/>
              </a:rPr>
              <a:t>.</a:t>
            </a:r>
          </a:p>
          <a:p>
            <a:pPr marL="457200" indent="-457200">
              <a:buAutoNum type="arabicPeriod"/>
            </a:pPr>
            <a:r>
              <a:rPr lang="de-DE" sz="2000" dirty="0">
                <a:latin typeface="Arial"/>
                <a:cs typeface="Arial"/>
              </a:rPr>
              <a:t>Ich kann </a:t>
            </a:r>
            <a:r>
              <a:rPr lang="de-DE" b="1" dirty="0">
                <a:solidFill>
                  <a:srgbClr val="E77A22"/>
                </a:solidFill>
                <a:latin typeface="Arial"/>
                <a:cs typeface="Arial"/>
              </a:rPr>
              <a:t>meinen Freund*innen dabei helfen</a:t>
            </a:r>
            <a:r>
              <a:rPr lang="de-DE" sz="2000" dirty="0">
                <a:latin typeface="Arial"/>
                <a:cs typeface="Arial"/>
              </a:rPr>
              <a:t>, sich </a:t>
            </a:r>
            <a:br>
              <a:rPr lang="de-DE" sz="2000" dirty="0"/>
            </a:br>
            <a:r>
              <a:rPr lang="de-DE" sz="2000" dirty="0">
                <a:latin typeface="Arial"/>
                <a:cs typeface="Arial"/>
              </a:rPr>
              <a:t>selbst mehr zu mögen.</a:t>
            </a:r>
          </a:p>
          <a:p>
            <a:pPr marL="457200" indent="-457200">
              <a:buAutoNum type="arabicPeriod"/>
            </a:pPr>
            <a:r>
              <a:rPr lang="de-DE" sz="2000" dirty="0">
                <a:latin typeface="Arial"/>
                <a:cs typeface="Arial"/>
              </a:rPr>
              <a:t> </a:t>
            </a:r>
            <a:r>
              <a:rPr lang="de-DE" b="1" dirty="0">
                <a:solidFill>
                  <a:schemeClr val="accent2"/>
                </a:solidFill>
                <a:latin typeface="Arial"/>
                <a:cs typeface="Arial"/>
              </a:rPr>
              <a:t>Alle Körper sind gut und</a:t>
            </a:r>
            <a:r>
              <a:rPr lang="de-DE" sz="2000" b="1" dirty="0">
                <a:solidFill>
                  <a:schemeClr val="accent2"/>
                </a:solidFill>
                <a:latin typeface="Arial"/>
                <a:cs typeface="Arial"/>
              </a:rPr>
              <a:t> </a:t>
            </a:r>
            <a:r>
              <a:rPr lang="de-DE" sz="2000" dirty="0">
                <a:latin typeface="Arial"/>
                <a:cs typeface="Arial"/>
              </a:rPr>
              <a:t>so, wie sie sind, völlig o. k.</a:t>
            </a:r>
          </a:p>
          <a:p>
            <a:pPr marL="457200" indent="-457200">
              <a:buAutoNum type="arabicPeriod"/>
            </a:pPr>
            <a:endParaRPr lang="de-DE" sz="2000" dirty="0"/>
          </a:p>
        </p:txBody>
      </p:sp>
      <p:sp>
        <p:nvSpPr>
          <p:cNvPr id="4" name="Rectangle 3">
            <a:extLst>
              <a:ext uri="{FF2B5EF4-FFF2-40B4-BE49-F238E27FC236}">
                <a16:creationId xmlns:a16="http://schemas.microsoft.com/office/drawing/2014/main" id="{1D01770A-2DB5-CC41-8A6E-F6DF9451D0EF}"/>
              </a:ext>
            </a:extLst>
          </p:cNvPr>
          <p:cNvSpPr/>
          <p:nvPr/>
        </p:nvSpPr>
        <p:spPr>
          <a:xfrm rot="638559" flipH="1" flipV="1">
            <a:off x="8248445" y="3914719"/>
            <a:ext cx="1465554" cy="10373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3"/>
              </a:solidFill>
            </a:endParaRPr>
          </a:p>
        </p:txBody>
      </p:sp>
      <p:pic>
        <p:nvPicPr>
          <p:cNvPr id="5" name="Picture 4">
            <a:extLst>
              <a:ext uri="{FF2B5EF4-FFF2-40B4-BE49-F238E27FC236}">
                <a16:creationId xmlns:a16="http://schemas.microsoft.com/office/drawing/2014/main" id="{3AC9C347-C918-5548-A7AB-11296E299376}"/>
              </a:ext>
            </a:extLst>
          </p:cNvPr>
          <p:cNvPicPr>
            <a:picLocks noChangeAspect="1"/>
          </p:cNvPicPr>
          <p:nvPr/>
        </p:nvPicPr>
        <p:blipFill>
          <a:blip r:embed="rId3"/>
          <a:stretch>
            <a:fillRect/>
          </a:stretch>
        </p:blipFill>
        <p:spPr>
          <a:xfrm rot="21060693" flipH="1" flipV="1">
            <a:off x="7068039" y="4616245"/>
            <a:ext cx="2397990" cy="728330"/>
          </a:xfrm>
          <a:prstGeom prst="rect">
            <a:avLst/>
          </a:prstGeom>
        </p:spPr>
      </p:pic>
      <p:sp>
        <p:nvSpPr>
          <p:cNvPr id="3" name="TextBox 7">
            <a:extLst>
              <a:ext uri="{FF2B5EF4-FFF2-40B4-BE49-F238E27FC236}">
                <a16:creationId xmlns:a16="http://schemas.microsoft.com/office/drawing/2014/main" id="{EAEC0DCB-C75C-8788-C8A7-2EF46BE201C1}"/>
              </a:ext>
            </a:extLst>
          </p:cNvPr>
          <p:cNvSpPr txBox="1"/>
          <p:nvPr/>
        </p:nvSpPr>
        <p:spPr>
          <a:xfrm>
            <a:off x="6415790" y="393020"/>
            <a:ext cx="1417183" cy="400110"/>
          </a:xfrm>
          <a:prstGeom prst="rect">
            <a:avLst/>
          </a:prstGeom>
          <a:solidFill>
            <a:schemeClr val="accent4">
              <a:lumMod val="60000"/>
              <a:lumOff val="40000"/>
            </a:schemeClr>
          </a:solidFill>
          <a:ln>
            <a:noFill/>
          </a:ln>
        </p:spPr>
        <p:txBody>
          <a:bodyPr wrap="square" lIns="91440" tIns="91440" rIns="91440" bIns="91440" rtlCol="0">
            <a:spAutoFit/>
          </a:bodyPr>
          <a:lstStyle/>
          <a:p>
            <a:pPr algn="ctr"/>
            <a:r>
              <a:rPr lang="en-US" sz="1400" b="1" err="1">
                <a:solidFill>
                  <a:schemeClr val="accent2"/>
                </a:solidFill>
                <a:latin typeface="Arial" panose="020B0604020202020204" pitchFamily="34" charset="0"/>
                <a:cs typeface="Arial" panose="020B0604020202020204" pitchFamily="34" charset="0"/>
              </a:rPr>
              <a:t>Lektion</a:t>
            </a:r>
            <a:r>
              <a:rPr lang="en-US" sz="1400" b="1">
                <a:solidFill>
                  <a:schemeClr val="accent2"/>
                </a:solidFill>
                <a:latin typeface="Arial" panose="020B0604020202020204" pitchFamily="34" charset="0"/>
                <a:cs typeface="Arial" panose="020B0604020202020204" pitchFamily="34" charset="0"/>
              </a:rPr>
              <a:t> </a:t>
            </a:r>
            <a:r>
              <a:rPr lang="en-US" sz="1400" b="1" i="0">
                <a:solidFill>
                  <a:schemeClr val="accent2"/>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2482535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iangle 8">
            <a:extLst>
              <a:ext uri="{FF2B5EF4-FFF2-40B4-BE49-F238E27FC236}">
                <a16:creationId xmlns:a16="http://schemas.microsoft.com/office/drawing/2014/main" id="{A36037B2-EADD-204F-BE15-48F3F635E981}"/>
              </a:ext>
            </a:extLst>
          </p:cNvPr>
          <p:cNvSpPr/>
          <p:nvPr/>
        </p:nvSpPr>
        <p:spPr>
          <a:xfrm rot="20426997">
            <a:off x="7580334" y="2349133"/>
            <a:ext cx="1779199" cy="1272746"/>
          </a:xfrm>
          <a:prstGeom prst="triangle">
            <a:avLst>
              <a:gd name="adj" fmla="val 378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E1CE2B56-081E-9E42-AE18-E34D4FBE630C}"/>
              </a:ext>
            </a:extLst>
          </p:cNvPr>
          <p:cNvSpPr>
            <a:spLocks noGrp="1"/>
          </p:cNvSpPr>
          <p:nvPr>
            <p:ph type="title"/>
          </p:nvPr>
        </p:nvSpPr>
        <p:spPr/>
        <p:txBody>
          <a:bodyPr/>
          <a:lstStyle/>
          <a:p>
            <a:r>
              <a:rPr lang="de-DE"/>
              <a:t>Warum vergleichen wir?</a:t>
            </a:r>
          </a:p>
        </p:txBody>
      </p:sp>
      <p:sp>
        <p:nvSpPr>
          <p:cNvPr id="5" name="Content Placeholder 4">
            <a:extLst>
              <a:ext uri="{FF2B5EF4-FFF2-40B4-BE49-F238E27FC236}">
                <a16:creationId xmlns:a16="http://schemas.microsoft.com/office/drawing/2014/main" id="{A758F011-BE5C-E249-910B-3E4A56B7CEAE}"/>
              </a:ext>
            </a:extLst>
          </p:cNvPr>
          <p:cNvSpPr>
            <a:spLocks noGrp="1"/>
          </p:cNvSpPr>
          <p:nvPr>
            <p:ph idx="1"/>
          </p:nvPr>
        </p:nvSpPr>
        <p:spPr>
          <a:xfrm>
            <a:off x="457200" y="1135347"/>
            <a:ext cx="6911788" cy="4351338"/>
          </a:xfrm>
        </p:spPr>
        <p:txBody>
          <a:bodyPr vert="horz" lIns="91440" tIns="45720" rIns="91440" bIns="45720" rtlCol="0" anchor="t">
            <a:normAutofit lnSpcReduction="10000"/>
          </a:bodyPr>
          <a:lstStyle/>
          <a:p>
            <a:r>
              <a:rPr lang="de-DE" sz="2800" dirty="0"/>
              <a:t>Unsere Gesellschaft sagt uns, dass es </a:t>
            </a:r>
            <a:r>
              <a:rPr lang="de-DE" sz="2800" b="1" dirty="0"/>
              <a:t>eine</a:t>
            </a:r>
            <a:r>
              <a:rPr lang="de-DE" sz="2800" dirty="0"/>
              <a:t> ideale Art und Weise gibt, wie man zu einem bestimmten Zeitpunkt aussehen sollte. Sogenannte „Schönheitsideale“. </a:t>
            </a:r>
          </a:p>
          <a:p>
            <a:pPr>
              <a:spcBef>
                <a:spcPts val="500"/>
              </a:spcBef>
            </a:pPr>
            <a:r>
              <a:rPr lang="de-DE" sz="2800" b="1" dirty="0">
                <a:solidFill>
                  <a:schemeClr val="accent2"/>
                </a:solidFill>
              </a:rPr>
              <a:t>Vergesst nicht: </a:t>
            </a:r>
            <a:endParaRPr lang="de-DE" sz="2800" dirty="0"/>
          </a:p>
          <a:p>
            <a:pPr marL="685800">
              <a:spcBef>
                <a:spcPts val="500"/>
              </a:spcBef>
            </a:pPr>
            <a:r>
              <a:rPr lang="de-DE" sz="2600" dirty="0">
                <a:solidFill>
                  <a:srgbClr val="E77A22"/>
                </a:solidFill>
              </a:rPr>
              <a:t>Sie sind unmöglich zu erreichen. </a:t>
            </a:r>
          </a:p>
          <a:p>
            <a:pPr marL="685800">
              <a:spcBef>
                <a:spcPts val="500"/>
              </a:spcBef>
            </a:pPr>
            <a:r>
              <a:rPr lang="de-DE" sz="2600" dirty="0">
                <a:solidFill>
                  <a:srgbClr val="E77A22"/>
                </a:solidFill>
              </a:rPr>
              <a:t>Sie beruhen auf Meinungen.</a:t>
            </a:r>
          </a:p>
          <a:p>
            <a:pPr marL="685800">
              <a:spcBef>
                <a:spcPts val="500"/>
              </a:spcBef>
            </a:pPr>
            <a:r>
              <a:rPr lang="de-DE" sz="2600" dirty="0">
                <a:solidFill>
                  <a:srgbClr val="E77A22"/>
                </a:solidFill>
              </a:rPr>
              <a:t>Sie verändern sich ständig.</a:t>
            </a:r>
          </a:p>
          <a:p>
            <a:pPr marL="685800">
              <a:spcBef>
                <a:spcPts val="500"/>
              </a:spcBef>
            </a:pPr>
            <a:r>
              <a:rPr lang="de-DE" sz="2600" dirty="0">
                <a:solidFill>
                  <a:srgbClr val="E77A22"/>
                </a:solidFill>
              </a:rPr>
              <a:t>Sie sind unrealistisch – nicht echt.</a:t>
            </a:r>
          </a:p>
        </p:txBody>
      </p:sp>
      <p:pic>
        <p:nvPicPr>
          <p:cNvPr id="8" name="Picture 7">
            <a:extLst>
              <a:ext uri="{FF2B5EF4-FFF2-40B4-BE49-F238E27FC236}">
                <a16:creationId xmlns:a16="http://schemas.microsoft.com/office/drawing/2014/main" id="{C04482EA-96E4-DE4E-9905-AB8C2F92CE42}"/>
              </a:ext>
            </a:extLst>
          </p:cNvPr>
          <p:cNvPicPr>
            <a:picLocks noChangeAspect="1"/>
          </p:cNvPicPr>
          <p:nvPr/>
        </p:nvPicPr>
        <p:blipFill>
          <a:blip r:embed="rId3"/>
          <a:srcRect/>
          <a:stretch/>
        </p:blipFill>
        <p:spPr>
          <a:xfrm>
            <a:off x="6150543" y="3077244"/>
            <a:ext cx="2536256" cy="2536256"/>
          </a:xfrm>
          <a:prstGeom prst="rect">
            <a:avLst/>
          </a:prstGeom>
        </p:spPr>
      </p:pic>
      <p:pic>
        <p:nvPicPr>
          <p:cNvPr id="7" name="Picture 6">
            <a:extLst>
              <a:ext uri="{FF2B5EF4-FFF2-40B4-BE49-F238E27FC236}">
                <a16:creationId xmlns:a16="http://schemas.microsoft.com/office/drawing/2014/main" id="{8C9D910B-6463-1140-95B2-0478D9B31C0F}"/>
              </a:ext>
            </a:extLst>
          </p:cNvPr>
          <p:cNvPicPr>
            <a:picLocks noChangeAspect="1"/>
          </p:cNvPicPr>
          <p:nvPr/>
        </p:nvPicPr>
        <p:blipFill>
          <a:blip r:embed="rId4"/>
          <a:stretch>
            <a:fillRect/>
          </a:stretch>
        </p:blipFill>
        <p:spPr>
          <a:xfrm rot="1021274">
            <a:off x="8367399" y="1858789"/>
            <a:ext cx="1473200" cy="1447800"/>
          </a:xfrm>
          <a:prstGeom prst="rect">
            <a:avLst/>
          </a:prstGeom>
        </p:spPr>
      </p:pic>
      <p:sp>
        <p:nvSpPr>
          <p:cNvPr id="10" name="TextBox 9">
            <a:extLst>
              <a:ext uri="{FF2B5EF4-FFF2-40B4-BE49-F238E27FC236}">
                <a16:creationId xmlns:a16="http://schemas.microsoft.com/office/drawing/2014/main" id="{7F1CDB59-A681-C540-A3BF-C2715056B7C4}"/>
              </a:ext>
            </a:extLst>
          </p:cNvPr>
          <p:cNvSpPr txBox="1"/>
          <p:nvPr/>
        </p:nvSpPr>
        <p:spPr>
          <a:xfrm>
            <a:off x="6707062" y="408010"/>
            <a:ext cx="1125911" cy="400110"/>
          </a:xfrm>
          <a:prstGeom prst="rect">
            <a:avLst/>
          </a:prstGeom>
          <a:solidFill>
            <a:schemeClr val="accent6">
              <a:lumMod val="20000"/>
              <a:lumOff val="80000"/>
            </a:schemeClr>
          </a:solidFill>
          <a:ln>
            <a:noFill/>
          </a:ln>
        </p:spPr>
        <p:txBody>
          <a:bodyPr wrap="square" lIns="91440" tIns="91440" rIns="91440" bIns="91440" rtlCol="0">
            <a:spAutoFit/>
          </a:bodyPr>
          <a:lstStyle/>
          <a:p>
            <a:pPr algn="ctr"/>
            <a:r>
              <a:rPr lang="en-US" sz="1400" b="1" i="0" err="1">
                <a:solidFill>
                  <a:schemeClr val="accent1"/>
                </a:solidFill>
                <a:latin typeface="Arial" panose="020B0604020202020204" pitchFamily="34" charset="0"/>
                <a:cs typeface="Arial" panose="020B0604020202020204" pitchFamily="34" charset="0"/>
              </a:rPr>
              <a:t>Lektion</a:t>
            </a:r>
            <a:r>
              <a:rPr lang="en-US" sz="1400" b="1" i="0">
                <a:solidFill>
                  <a:schemeClr val="accent1"/>
                </a:solidFill>
                <a:latin typeface="Arial" panose="020B0604020202020204" pitchFamily="34" charset="0"/>
                <a:cs typeface="Arial" panose="020B0604020202020204" pitchFamily="34" charset="0"/>
              </a:rPr>
              <a:t> 2</a:t>
            </a:r>
          </a:p>
        </p:txBody>
      </p:sp>
    </p:spTree>
    <p:extLst>
      <p:ext uri="{BB962C8B-B14F-4D97-AF65-F5344CB8AC3E}">
        <p14:creationId xmlns:p14="http://schemas.microsoft.com/office/powerpoint/2010/main" val="260636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500"/>
                                        <p:tgtEl>
                                          <p:spTgt spid="5">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fade">
                                      <p:cBhvr>
                                        <p:cTn id="25" dur="500"/>
                                        <p:tgtEl>
                                          <p:spTgt spid="5">
                                            <p:txEl>
                                              <p:pRg st="4" end="4"/>
                                            </p:txEl>
                                          </p:spTgt>
                                        </p:tgtEl>
                                      </p:cBhvr>
                                    </p:animEffect>
                                  </p:childTnLst>
                                </p:cTn>
                              </p:par>
                            </p:childTnLst>
                          </p:cTn>
                        </p:par>
                        <p:par>
                          <p:cTn id="26" fill="hold">
                            <p:stCondLst>
                              <p:cond delay="1500"/>
                            </p:stCondLst>
                            <p:childTnLst>
                              <p:par>
                                <p:cTn id="27" presetID="10" presetClass="entr" presetSubtype="0" fill="hold" nodeType="after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Dove &amp; Steven Universe | Body Talk Episode 4">
            <a:hlinkClick r:id="" action="ppaction://media"/>
            <a:extLst>
              <a:ext uri="{FF2B5EF4-FFF2-40B4-BE49-F238E27FC236}">
                <a16:creationId xmlns:a16="http://schemas.microsoft.com/office/drawing/2014/main" id="{3A8B5C7D-A46C-C94E-811A-E707158A1869}"/>
              </a:ext>
            </a:extLst>
          </p:cNvPr>
          <p:cNvPicPr>
            <a:picLocks noRot="1" noChangeAspect="1"/>
          </p:cNvPicPr>
          <p:nvPr>
            <a:videoFile r:link="rId1"/>
          </p:nvPr>
        </p:nvPicPr>
        <p:blipFill>
          <a:blip r:embed="rId4"/>
          <a:stretch>
            <a:fillRect/>
          </a:stretch>
        </p:blipFill>
        <p:spPr>
          <a:xfrm>
            <a:off x="457198" y="1162744"/>
            <a:ext cx="8057797" cy="4552655"/>
          </a:xfrm>
          <a:prstGeom prst="rect">
            <a:avLst/>
          </a:prstGeom>
        </p:spPr>
      </p:pic>
      <p:sp>
        <p:nvSpPr>
          <p:cNvPr id="2" name="Title 1">
            <a:extLst>
              <a:ext uri="{FF2B5EF4-FFF2-40B4-BE49-F238E27FC236}">
                <a16:creationId xmlns:a16="http://schemas.microsoft.com/office/drawing/2014/main" id="{62A046E2-AAD5-614E-870E-41CF791D70A9}"/>
              </a:ext>
            </a:extLst>
          </p:cNvPr>
          <p:cNvSpPr>
            <a:spLocks noGrp="1"/>
          </p:cNvSpPr>
          <p:nvPr>
            <p:ph type="title"/>
          </p:nvPr>
        </p:nvSpPr>
        <p:spPr/>
        <p:txBody>
          <a:bodyPr/>
          <a:lstStyle/>
          <a:p>
            <a:r>
              <a:rPr lang="en-US" dirty="0" err="1"/>
              <a:t>Bodytalk</a:t>
            </a:r>
            <a:endParaRPr lang="en-US" dirty="0"/>
          </a:p>
        </p:txBody>
      </p:sp>
    </p:spTree>
    <p:extLst>
      <p:ext uri="{BB962C8B-B14F-4D97-AF65-F5344CB8AC3E}">
        <p14:creationId xmlns:p14="http://schemas.microsoft.com/office/powerpoint/2010/main" val="2858755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640BE-3C55-B142-98B0-F20088F6A7BB}"/>
              </a:ext>
            </a:extLst>
          </p:cNvPr>
          <p:cNvSpPr>
            <a:spLocks noGrp="1"/>
          </p:cNvSpPr>
          <p:nvPr>
            <p:ph type="title"/>
          </p:nvPr>
        </p:nvSpPr>
        <p:spPr/>
        <p:txBody>
          <a:bodyPr>
            <a:normAutofit/>
          </a:bodyPr>
          <a:lstStyle/>
          <a:p>
            <a:r>
              <a:rPr lang="de-DE" sz="3200" spc="-100" dirty="0"/>
              <a:t>Wie verbreitet ist „</a:t>
            </a:r>
            <a:r>
              <a:rPr lang="de-DE" sz="3200" spc="-100" dirty="0" err="1"/>
              <a:t>Bodytalk</a:t>
            </a:r>
            <a:r>
              <a:rPr lang="de-DE" sz="3200" spc="-100" dirty="0"/>
              <a:t>“?</a:t>
            </a:r>
          </a:p>
        </p:txBody>
      </p:sp>
      <p:sp>
        <p:nvSpPr>
          <p:cNvPr id="4" name="Content Placeholder 3">
            <a:extLst>
              <a:ext uri="{FF2B5EF4-FFF2-40B4-BE49-F238E27FC236}">
                <a16:creationId xmlns:a16="http://schemas.microsoft.com/office/drawing/2014/main" id="{A75CD7A2-A245-0445-B2C8-B07719962C56}"/>
              </a:ext>
            </a:extLst>
          </p:cNvPr>
          <p:cNvSpPr>
            <a:spLocks noGrp="1"/>
          </p:cNvSpPr>
          <p:nvPr>
            <p:ph idx="1"/>
          </p:nvPr>
        </p:nvSpPr>
        <p:spPr>
          <a:xfrm>
            <a:off x="457200" y="1086181"/>
            <a:ext cx="7713121" cy="4351338"/>
          </a:xfrm>
        </p:spPr>
        <p:txBody>
          <a:bodyPr>
            <a:normAutofit/>
          </a:bodyPr>
          <a:lstStyle/>
          <a:p>
            <a:pPr marL="0" indent="0">
              <a:buNone/>
            </a:pPr>
            <a:r>
              <a:rPr lang="de-DE" sz="3200"/>
              <a:t>Hast du dich schon mal über das Aussehen von jemandem unterhalten?</a:t>
            </a:r>
          </a:p>
        </p:txBody>
      </p:sp>
      <p:sp>
        <p:nvSpPr>
          <p:cNvPr id="10" name="Rectangle 9">
            <a:extLst>
              <a:ext uri="{FF2B5EF4-FFF2-40B4-BE49-F238E27FC236}">
                <a16:creationId xmlns:a16="http://schemas.microsoft.com/office/drawing/2014/main" id="{F512B396-B1C6-0A4B-B924-AF5C66136F31}"/>
              </a:ext>
            </a:extLst>
          </p:cNvPr>
          <p:cNvSpPr/>
          <p:nvPr/>
        </p:nvSpPr>
        <p:spPr>
          <a:xfrm rot="434267">
            <a:off x="1235209" y="5189688"/>
            <a:ext cx="645459" cy="1338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2F6DB4F-BC64-A548-97D6-A22152063C5E}"/>
              </a:ext>
            </a:extLst>
          </p:cNvPr>
          <p:cNvSpPr/>
          <p:nvPr/>
        </p:nvSpPr>
        <p:spPr>
          <a:xfrm rot="14168994">
            <a:off x="594411" y="5193328"/>
            <a:ext cx="748051" cy="1265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25B6B7F-E2F1-DB45-A8CD-9EAC22E5D065}"/>
              </a:ext>
            </a:extLst>
          </p:cNvPr>
          <p:cNvSpPr/>
          <p:nvPr/>
        </p:nvSpPr>
        <p:spPr>
          <a:xfrm rot="20242049">
            <a:off x="7669567" y="4843801"/>
            <a:ext cx="645459" cy="133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43A9D69-484C-B54A-8E2F-4345C2510144}"/>
              </a:ext>
            </a:extLst>
          </p:cNvPr>
          <p:cNvSpPr/>
          <p:nvPr/>
        </p:nvSpPr>
        <p:spPr>
          <a:xfrm rot="17263142">
            <a:off x="8155189" y="5120885"/>
            <a:ext cx="645459" cy="1338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Table 15">
            <a:extLst>
              <a:ext uri="{FF2B5EF4-FFF2-40B4-BE49-F238E27FC236}">
                <a16:creationId xmlns:a16="http://schemas.microsoft.com/office/drawing/2014/main" id="{C8CAED79-11DB-3A4F-B820-981ECB188970}"/>
              </a:ext>
            </a:extLst>
          </p:cNvPr>
          <p:cNvGraphicFramePr>
            <a:graphicFrameLocks noGrp="1"/>
          </p:cNvGraphicFramePr>
          <p:nvPr>
            <p:extLst>
              <p:ext uri="{D42A27DB-BD31-4B8C-83A1-F6EECF244321}">
                <p14:modId xmlns:p14="http://schemas.microsoft.com/office/powerpoint/2010/main" val="3331700818"/>
              </p:ext>
            </p:extLst>
          </p:nvPr>
        </p:nvGraphicFramePr>
        <p:xfrm>
          <a:off x="560301" y="2614115"/>
          <a:ext cx="8079604" cy="1440560"/>
        </p:xfrm>
        <a:graphic>
          <a:graphicData uri="http://schemas.openxmlformats.org/drawingml/2006/table">
            <a:tbl>
              <a:tblPr>
                <a:noFill/>
                <a:tableStyleId>{5C22544A-7EE6-4342-B048-85BDC9FD1C3A}</a:tableStyleId>
              </a:tblPr>
              <a:tblGrid>
                <a:gridCol w="2750047">
                  <a:extLst>
                    <a:ext uri="{9D8B030D-6E8A-4147-A177-3AD203B41FA5}">
                      <a16:colId xmlns:a16="http://schemas.microsoft.com/office/drawing/2014/main" val="3983331670"/>
                    </a:ext>
                  </a:extLst>
                </a:gridCol>
                <a:gridCol w="2585918">
                  <a:extLst>
                    <a:ext uri="{9D8B030D-6E8A-4147-A177-3AD203B41FA5}">
                      <a16:colId xmlns:a16="http://schemas.microsoft.com/office/drawing/2014/main" val="1104343476"/>
                    </a:ext>
                  </a:extLst>
                </a:gridCol>
                <a:gridCol w="2743639">
                  <a:extLst>
                    <a:ext uri="{9D8B030D-6E8A-4147-A177-3AD203B41FA5}">
                      <a16:colId xmlns:a16="http://schemas.microsoft.com/office/drawing/2014/main" val="1149708330"/>
                    </a:ext>
                  </a:extLst>
                </a:gridCol>
              </a:tblGrid>
              <a:tr h="587331">
                <a:tc>
                  <a:txBody>
                    <a:bodyPr/>
                    <a:lstStyle/>
                    <a:p>
                      <a:pPr marL="0" marR="0" algn="ctr">
                        <a:lnSpc>
                          <a:spcPct val="115000"/>
                        </a:lnSpc>
                        <a:spcBef>
                          <a:spcPts val="0"/>
                        </a:spcBef>
                        <a:spcAft>
                          <a:spcPts val="0"/>
                        </a:spcAft>
                      </a:pPr>
                      <a:r>
                        <a:rPr lang="en-US" sz="2000" b="1" dirty="0" err="1">
                          <a:solidFill>
                            <a:schemeClr val="bg1"/>
                          </a:solidFill>
                          <a:effectLst/>
                          <a:latin typeface="Arial"/>
                          <a:ea typeface="Arial" panose="020B0604020202020204" pitchFamily="34" charset="0"/>
                          <a:cs typeface="Arial"/>
                        </a:rPr>
                        <a:t>Handhebungen</a:t>
                      </a:r>
                      <a:endParaRPr lang="en-US" sz="2000" b="1" dirty="0" err="1">
                        <a:solidFill>
                          <a:schemeClr val="bg1"/>
                        </a:solidFill>
                        <a:effectLst/>
                        <a:latin typeface="Arial"/>
                        <a:ea typeface="Arial" panose="020B0604020202020204" pitchFamily="34" charset="0"/>
                        <a:cs typeface="Arial" panose="020B0604020202020204" pitchFamily="34" charset="0"/>
                      </a:endParaRP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6"/>
                    </a:solidFill>
                  </a:tcPr>
                </a:tc>
                <a:tc>
                  <a:txBody>
                    <a:bodyPr/>
                    <a:lstStyle/>
                    <a:p>
                      <a:pPr marL="0" marR="0" algn="ctr">
                        <a:lnSpc>
                          <a:spcPct val="115000"/>
                        </a:lnSpc>
                        <a:spcBef>
                          <a:spcPts val="0"/>
                        </a:spcBef>
                        <a:spcAft>
                          <a:spcPts val="600"/>
                        </a:spcAft>
                      </a:pPr>
                      <a:r>
                        <a:rPr lang="en-US" sz="2000" b="1" dirty="0">
                          <a:solidFill>
                            <a:schemeClr val="bg1"/>
                          </a:solidFill>
                          <a:effectLst/>
                          <a:latin typeface="Arial"/>
                          <a:cs typeface="Arial"/>
                        </a:rPr>
                        <a:t>#Anzahl Schüler*</a:t>
                      </a:r>
                      <a:r>
                        <a:rPr lang="en-US" sz="2000" b="1" dirty="0" err="1">
                          <a:solidFill>
                            <a:schemeClr val="bg1"/>
                          </a:solidFill>
                          <a:effectLst/>
                          <a:latin typeface="Arial"/>
                          <a:cs typeface="Arial"/>
                        </a:rPr>
                        <a:t>innen</a:t>
                      </a: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6"/>
                    </a:solidFill>
                  </a:tcPr>
                </a:tc>
                <a:tc>
                  <a:txBody>
                    <a:bodyPr/>
                    <a:lstStyle/>
                    <a:p>
                      <a:pPr marL="0" marR="0" algn="ctr">
                        <a:lnSpc>
                          <a:spcPct val="115000"/>
                        </a:lnSpc>
                        <a:spcBef>
                          <a:spcPts val="0"/>
                        </a:spcBef>
                        <a:spcAft>
                          <a:spcPts val="600"/>
                        </a:spcAft>
                      </a:pPr>
                      <a:r>
                        <a:rPr lang="en-US" sz="2000" b="1" dirty="0" err="1">
                          <a:solidFill>
                            <a:schemeClr val="bg1"/>
                          </a:solidFill>
                          <a:effectLst/>
                          <a:latin typeface="Arial"/>
                          <a:ea typeface="Arial" panose="020B0604020202020204" pitchFamily="34" charset="0"/>
                          <a:cs typeface="Arial"/>
                        </a:rPr>
                        <a:t>Prozent</a:t>
                      </a: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6"/>
                    </a:solidFill>
                  </a:tcPr>
                </a:tc>
                <a:extLst>
                  <a:ext uri="{0D108BD9-81ED-4DB2-BD59-A6C34878D82A}">
                    <a16:rowId xmlns:a16="http://schemas.microsoft.com/office/drawing/2014/main" val="983290499"/>
                  </a:ext>
                </a:extLst>
              </a:tr>
              <a:tr h="587331">
                <a:tc>
                  <a:txBody>
                    <a:bodyPr/>
                    <a:lstStyle/>
                    <a:p>
                      <a:pPr marL="0" marR="0" algn="ctr">
                        <a:lnSpc>
                          <a:spcPct val="115000"/>
                        </a:lnSpc>
                        <a:spcBef>
                          <a:spcPts val="0"/>
                        </a:spcBef>
                        <a:spcAft>
                          <a:spcPts val="0"/>
                        </a:spcAft>
                      </a:pPr>
                      <a:r>
                        <a:rPr lang="en-US" sz="2000" b="1" dirty="0">
                          <a:solidFill>
                            <a:schemeClr val="accent1"/>
                          </a:solidFill>
                          <a:effectLst/>
                          <a:latin typeface="Arial"/>
                          <a:ea typeface="Arial" panose="020B0604020202020204" pitchFamily="34" charset="0"/>
                          <a:cs typeface="Arial"/>
                        </a:rPr>
                        <a:t>3</a:t>
                      </a: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2000" b="1" dirty="0">
                          <a:solidFill>
                            <a:schemeClr val="accent1"/>
                          </a:solidFill>
                          <a:effectLst/>
                          <a:latin typeface="Arial"/>
                          <a:cs typeface="Arial"/>
                        </a:rPr>
                        <a:t>6</a:t>
                      </a: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600"/>
                        </a:spcAft>
                      </a:pPr>
                      <a:r>
                        <a:rPr lang="en-US" sz="2000" b="1" dirty="0">
                          <a:solidFill>
                            <a:schemeClr val="accent1"/>
                          </a:solidFill>
                          <a:effectLst/>
                          <a:latin typeface="Arial"/>
                          <a:ea typeface="Arial" panose="020B0604020202020204" pitchFamily="34" charset="0"/>
                          <a:cs typeface="Arial"/>
                        </a:rPr>
                        <a:t>50 %</a:t>
                      </a:r>
                    </a:p>
                  </a:txBody>
                  <a:tcPr marL="181970" marR="63184" marT="90985" marB="90985"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extLst>
                  <a:ext uri="{0D108BD9-81ED-4DB2-BD59-A6C34878D82A}">
                    <a16:rowId xmlns:a16="http://schemas.microsoft.com/office/drawing/2014/main" val="2257861471"/>
                  </a:ext>
                </a:extLst>
              </a:tr>
            </a:tbl>
          </a:graphicData>
        </a:graphic>
      </p:graphicFrame>
      <p:sp>
        <p:nvSpPr>
          <p:cNvPr id="15" name="TextBox 14">
            <a:extLst>
              <a:ext uri="{FF2B5EF4-FFF2-40B4-BE49-F238E27FC236}">
                <a16:creationId xmlns:a16="http://schemas.microsoft.com/office/drawing/2014/main" id="{562512BE-ECE4-F74A-B3C7-0E75DBA43FB9}"/>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nchor="t">
            <a:spAutoFit/>
          </a:bodyPr>
          <a:lstStyle/>
          <a:p>
            <a:pPr algn="ctr"/>
            <a:r>
              <a:rPr lang="en-US" sz="1400" b="1" dirty="0" err="1">
                <a:solidFill>
                  <a:schemeClr val="accent1"/>
                </a:solidFill>
                <a:latin typeface="Arial"/>
                <a:cs typeface="Arial"/>
              </a:rPr>
              <a:t>Lektion</a:t>
            </a:r>
            <a:r>
              <a:rPr lang="en-US" sz="1400" b="1" i="0" dirty="0">
                <a:solidFill>
                  <a:schemeClr val="accent1"/>
                </a:solidFill>
                <a:latin typeface="Arial"/>
                <a:cs typeface="Arial"/>
              </a:rPr>
              <a:t> 2</a:t>
            </a:r>
          </a:p>
        </p:txBody>
      </p:sp>
    </p:spTree>
    <p:extLst>
      <p:ext uri="{BB962C8B-B14F-4D97-AF65-F5344CB8AC3E}">
        <p14:creationId xmlns:p14="http://schemas.microsoft.com/office/powerpoint/2010/main" val="3700663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D30F3-E47F-0246-87E8-C739592F8EC7}"/>
              </a:ext>
            </a:extLst>
          </p:cNvPr>
          <p:cNvSpPr>
            <a:spLocks noGrp="1"/>
          </p:cNvSpPr>
          <p:nvPr>
            <p:ph type="title"/>
          </p:nvPr>
        </p:nvSpPr>
        <p:spPr/>
        <p:txBody>
          <a:bodyPr/>
          <a:lstStyle/>
          <a:p>
            <a:r>
              <a:rPr lang="de-DE"/>
              <a:t>Das Drehbuch ändern!</a:t>
            </a:r>
          </a:p>
        </p:txBody>
      </p:sp>
      <p:sp>
        <p:nvSpPr>
          <p:cNvPr id="3" name="Content Placeholder 2">
            <a:extLst>
              <a:ext uri="{FF2B5EF4-FFF2-40B4-BE49-F238E27FC236}">
                <a16:creationId xmlns:a16="http://schemas.microsoft.com/office/drawing/2014/main" id="{7BA24596-F803-1445-ABDA-BAF10106DACB}"/>
              </a:ext>
            </a:extLst>
          </p:cNvPr>
          <p:cNvSpPr>
            <a:spLocks noGrp="1"/>
          </p:cNvSpPr>
          <p:nvPr>
            <p:ph idx="1"/>
          </p:nvPr>
        </p:nvSpPr>
        <p:spPr>
          <a:xfrm>
            <a:off x="457200" y="1084889"/>
            <a:ext cx="7375773" cy="4123341"/>
          </a:xfrm>
        </p:spPr>
        <p:txBody>
          <a:bodyPr/>
          <a:lstStyle/>
          <a:p>
            <a:r>
              <a:rPr lang="de-DE" sz="3200"/>
              <a:t>Fallen euch </a:t>
            </a:r>
            <a:r>
              <a:rPr lang="de-DE" sz="3200" b="1">
                <a:solidFill>
                  <a:srgbClr val="E77A22"/>
                </a:solidFill>
              </a:rPr>
              <a:t>Probleme</a:t>
            </a:r>
            <a:r>
              <a:rPr lang="de-DE" sz="3200"/>
              <a:t> ein, die entstehen können, wenn über das Aussehen gesprochen wird?</a:t>
            </a:r>
          </a:p>
          <a:p>
            <a:r>
              <a:rPr lang="de-DE" sz="3200"/>
              <a:t>Über welche anderen Dinge könnten wir sprechen, die nichts mit dem Aussehen zu tun haben?</a:t>
            </a:r>
          </a:p>
        </p:txBody>
      </p:sp>
      <p:pic>
        <p:nvPicPr>
          <p:cNvPr id="8" name="Picture 7">
            <a:extLst>
              <a:ext uri="{FF2B5EF4-FFF2-40B4-BE49-F238E27FC236}">
                <a16:creationId xmlns:a16="http://schemas.microsoft.com/office/drawing/2014/main" id="{A032618B-D9FC-8644-9264-EBAF8BDFA5BF}"/>
              </a:ext>
            </a:extLst>
          </p:cNvPr>
          <p:cNvPicPr>
            <a:picLocks noChangeAspect="1"/>
          </p:cNvPicPr>
          <p:nvPr/>
        </p:nvPicPr>
        <p:blipFill>
          <a:blip r:embed="rId3"/>
          <a:srcRect/>
          <a:stretch/>
        </p:blipFill>
        <p:spPr>
          <a:xfrm flipH="1">
            <a:off x="6276853" y="3315404"/>
            <a:ext cx="2718086" cy="3031711"/>
          </a:xfrm>
          <a:prstGeom prst="rect">
            <a:avLst/>
          </a:prstGeom>
        </p:spPr>
      </p:pic>
      <p:sp>
        <p:nvSpPr>
          <p:cNvPr id="6" name="TextBox 5">
            <a:extLst>
              <a:ext uri="{FF2B5EF4-FFF2-40B4-BE49-F238E27FC236}">
                <a16:creationId xmlns:a16="http://schemas.microsoft.com/office/drawing/2014/main" id="{7845A24E-EABD-3D47-AFD6-1BA192F1A674}"/>
              </a:ext>
            </a:extLst>
          </p:cNvPr>
          <p:cNvSpPr txBox="1"/>
          <p:nvPr/>
        </p:nvSpPr>
        <p:spPr>
          <a:xfrm>
            <a:off x="6707062" y="393020"/>
            <a:ext cx="1125911" cy="400110"/>
          </a:xfrm>
          <a:prstGeom prst="rect">
            <a:avLst/>
          </a:prstGeom>
          <a:solidFill>
            <a:schemeClr val="accent6">
              <a:lumMod val="20000"/>
              <a:lumOff val="80000"/>
            </a:schemeClr>
          </a:solidFill>
          <a:ln>
            <a:noFill/>
          </a:ln>
        </p:spPr>
        <p:txBody>
          <a:bodyPr wrap="square" lIns="91440" tIns="91440" rIns="91440" bIns="91440" rtlCol="0" anchor="t">
            <a:spAutoFit/>
          </a:bodyPr>
          <a:lstStyle/>
          <a:p>
            <a:pPr algn="ctr"/>
            <a:r>
              <a:rPr lang="en-US" sz="1400" b="1" dirty="0" err="1">
                <a:solidFill>
                  <a:schemeClr val="accent1"/>
                </a:solidFill>
                <a:latin typeface="Arial"/>
                <a:cs typeface="Arial"/>
              </a:rPr>
              <a:t>Lektion</a:t>
            </a:r>
            <a:r>
              <a:rPr lang="en-US" sz="1400" b="1" dirty="0">
                <a:solidFill>
                  <a:schemeClr val="accent1"/>
                </a:solidFill>
                <a:latin typeface="Arial"/>
                <a:cs typeface="Arial"/>
              </a:rPr>
              <a:t> 2</a:t>
            </a:r>
            <a:endParaRPr lang="en-US" sz="1400" b="1" i="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967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mazing Me">
      <a:dk1>
        <a:srgbClr val="000000"/>
      </a:dk1>
      <a:lt1>
        <a:srgbClr val="FFFFFF"/>
      </a:lt1>
      <a:dk2>
        <a:srgbClr val="44546A"/>
      </a:dk2>
      <a:lt2>
        <a:srgbClr val="E7E6E6"/>
      </a:lt2>
      <a:accent1>
        <a:srgbClr val="0083D3"/>
      </a:accent1>
      <a:accent2>
        <a:srgbClr val="E77922"/>
      </a:accent2>
      <a:accent3>
        <a:srgbClr val="3B9B47"/>
      </a:accent3>
      <a:accent4>
        <a:srgbClr val="E9D946"/>
      </a:accent4>
      <a:accent5>
        <a:srgbClr val="D32C30"/>
      </a:accent5>
      <a:accent6>
        <a:srgbClr val="34C7F5"/>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D1B8075EB9DED45B7C769BB92FD9C0F" ma:contentTypeVersion="20" ma:contentTypeDescription="Ein neues Dokument erstellen." ma:contentTypeScope="" ma:versionID="74b06a7eef6acc975d56691292f7d570">
  <xsd:schema xmlns:xsd="http://www.w3.org/2001/XMLSchema" xmlns:xs="http://www.w3.org/2001/XMLSchema" xmlns:p="http://schemas.microsoft.com/office/2006/metadata/properties" xmlns:ns2="30f8d9ab-8048-4911-afe4-f0c444fa604b" xmlns:ns3="7a79e2bb-7aaf-4e2c-9539-3aa44b2e1991" targetNamespace="http://schemas.microsoft.com/office/2006/metadata/properties" ma:root="true" ma:fieldsID="d51bbee72040fb2b1fcbbdcc925b4aa3" ns2:_="" ns3:_="">
    <xsd:import namespace="30f8d9ab-8048-4911-afe4-f0c444fa604b"/>
    <xsd:import namespace="7a79e2bb-7aaf-4e2c-9539-3aa44b2e199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Location" minOccurs="0"/>
                <xsd:element ref="ns3:lcf76f155ced4ddcb4097134ff3c332f" minOccurs="0"/>
                <xsd:element ref="ns2:TaxCatchAll" minOccurs="0"/>
                <xsd:element ref="ns3:Bild" minOccurs="0"/>
                <xsd:element ref="ns3:Datum"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f8d9ab-8048-4911-afe4-f0c444fa604b" elementFormDefault="qualified">
    <xsd:import namespace="http://schemas.microsoft.com/office/2006/documentManagement/types"/>
    <xsd:import namespace="http://schemas.microsoft.com/office/infopath/2007/PartnerControls"/>
    <xsd:element name="_dlc_DocId" ma:index="8" nillable="true" ma:displayName="Wert der Dokument-ID" ma:description="Der Wert der diesem Element zugewiesenen Dokument-ID." ma:internalName="_dlc_DocId" ma:readOnly="true">
      <xsd:simpleType>
        <xsd:restriction base="dms:Text"/>
      </xsd:simpleType>
    </xsd:element>
    <xsd:element name="_dlc_DocIdUrl" ma:index="9" nillable="true" ma:displayName="Dokument-ID" ma:description="Permanenter Hyperlink zu diesem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Freigegeben für - Details" ma:internalName="SharedWithDetails" ma:readOnly="true">
      <xsd:simpleType>
        <xsd:restriction base="dms:Note">
          <xsd:maxLength value="255"/>
        </xsd:restriction>
      </xsd:simpleType>
    </xsd:element>
    <xsd:element name="TaxCatchAll" ma:index="26" nillable="true" ma:displayName="Taxonomy Catch All Column" ma:hidden="true" ma:list="{73118d65-9841-492c-863f-c04d5189ea37}" ma:internalName="TaxCatchAll" ma:showField="CatchAllData" ma:web="30f8d9ab-8048-4911-afe4-f0c444fa604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a79e2bb-7aaf-4e2c-9539-3aa44b2e199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Bildmarkierungen" ma:readOnly="false" ma:fieldId="{5cf76f15-5ced-4ddc-b409-7134ff3c332f}" ma:taxonomyMulti="true" ma:sspId="554680db-5f9e-4042-9a37-9b4b28b7b5db" ma:termSetId="09814cd3-568e-fe90-9814-8d621ff8fb84" ma:anchorId="fba54fb3-c3e1-fe81-a776-ca4b69148c4d" ma:open="true" ma:isKeyword="false">
      <xsd:complexType>
        <xsd:sequence>
          <xsd:element ref="pc:Terms" minOccurs="0" maxOccurs="1"/>
        </xsd:sequence>
      </xsd:complexType>
    </xsd:element>
    <xsd:element name="Bild" ma:index="27" nillable="true" ma:displayName="Bild" ma:format="Thumbnail" ma:internalName="Bild">
      <xsd:simpleType>
        <xsd:restriction base="dms:Unknown"/>
      </xsd:simpleType>
    </xsd:element>
    <xsd:element name="Datum" ma:index="28" nillable="true" ma:displayName="Datum" ma:format="DateOnly" ma:internalName="Datum">
      <xsd:simpleType>
        <xsd:restriction base="dms:DateTim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a79e2bb-7aaf-4e2c-9539-3aa44b2e1991">
      <Terms xmlns="http://schemas.microsoft.com/office/infopath/2007/PartnerControls"/>
    </lcf76f155ced4ddcb4097134ff3c332f>
    <TaxCatchAll xmlns="30f8d9ab-8048-4911-afe4-f0c444fa604b" xsi:nil="true"/>
    <Datum xmlns="7a79e2bb-7aaf-4e2c-9539-3aa44b2e1991" xsi:nil="true"/>
    <Bild xmlns="7a79e2bb-7aaf-4e2c-9539-3aa44b2e1991" xsi:nil="true"/>
    <_dlc_DocId xmlns="30f8d9ab-8048-4911-afe4-f0c444fa604b">AFYC7NJT7KP2-1905227610-1577794</_dlc_DocId>
    <_dlc_DocIdUrl xmlns="30f8d9ab-8048-4911-afe4-f0c444fa604b">
      <Url>https://eduversum.sharepoint.com/sites/Daten/_layouts/15/DocIdRedir.aspx?ID=AFYC7NJT7KP2-1905227610-1577794</Url>
      <Description>AFYC7NJT7KP2-1905227610-1577794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77F33C5-E2B9-4E54-9325-756F603FC208}">
  <ds:schemaRefs>
    <ds:schemaRef ds:uri="http://schemas.microsoft.com/sharepoint/v3/contenttype/forms"/>
  </ds:schemaRefs>
</ds:datastoreItem>
</file>

<file path=customXml/itemProps2.xml><?xml version="1.0" encoding="utf-8"?>
<ds:datastoreItem xmlns:ds="http://schemas.openxmlformats.org/officeDocument/2006/customXml" ds:itemID="{AC09FFFC-5A81-4384-855B-84CE98074C24}"/>
</file>

<file path=customXml/itemProps3.xml><?xml version="1.0" encoding="utf-8"?>
<ds:datastoreItem xmlns:ds="http://schemas.openxmlformats.org/officeDocument/2006/customXml" ds:itemID="{36E5C688-1C44-4EB3-823B-AACC047037A4}">
  <ds:schemaRefs>
    <ds:schemaRef ds:uri="http://purl.org/dc/dcmitype/"/>
    <ds:schemaRef ds:uri="e70f31fe-9c0d-4678-96c0-ea7e3214c6a3"/>
    <ds:schemaRef ds:uri="http://purl.org/dc/terms/"/>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schemas.microsoft.com/office/infopath/2007/PartnerControls"/>
    <ds:schemaRef ds:uri="bf527315-0551-4a1f-b364-6fbdeb2e3c66"/>
    <ds:schemaRef ds:uri="http://www.w3.org/XML/1998/namespace"/>
  </ds:schemaRefs>
</ds:datastoreItem>
</file>

<file path=customXml/itemProps4.xml><?xml version="1.0" encoding="utf-8"?>
<ds:datastoreItem xmlns:ds="http://schemas.openxmlformats.org/officeDocument/2006/customXml" ds:itemID="{13A13B3D-7F71-4B5C-87CC-14EB5B92A981}"/>
</file>

<file path=docProps/app.xml><?xml version="1.0" encoding="utf-8"?>
<Properties xmlns="http://schemas.openxmlformats.org/officeDocument/2006/extended-properties" xmlns:vt="http://schemas.openxmlformats.org/officeDocument/2006/docPropsVTypes">
  <Template>Office Theme</Template>
  <TotalTime>0</TotalTime>
  <Words>4031</Words>
  <Application>Microsoft Office PowerPoint</Application>
  <PresentationFormat>On-screen Show (4:3)</PresentationFormat>
  <Paragraphs>258</Paragraphs>
  <Slides>17</Slides>
  <Notes>17</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 sprechen wir über  unsere Körper und unser Körperbewusstsein.  Wie können wir dafür einen vertrauensvollen,  respektvollen und wertschätzenden  Raum schaffen?</vt:lpstr>
      <vt:lpstr>Körperbewusstsein</vt:lpstr>
      <vt:lpstr>Konkurrieren &amp; vergleichen</vt:lpstr>
      <vt:lpstr>Ja oder nein?</vt:lpstr>
      <vt:lpstr>Warum vergleichen wir?</vt:lpstr>
      <vt:lpstr>Bodytalk</vt:lpstr>
      <vt:lpstr>Wie verbreitet ist „Bodytalk“?</vt:lpstr>
      <vt:lpstr>Das Drehbuch ändern!</vt:lpstr>
      <vt:lpstr>Übung: das Drehbuch ändern.</vt:lpstr>
      <vt:lpstr>Wie hat es  sich angefühlt, das Drehbuch zu verändern?</vt:lpstr>
      <vt:lpstr>Rückblick</vt:lpstr>
      <vt:lpstr>Medien &amp; Prominente</vt:lpstr>
      <vt:lpstr>Körperunzufriedenheit</vt:lpstr>
      <vt:lpstr>Positive Gedanken</vt:lpstr>
      <vt:lpstr>3-2-1</vt:lpstr>
      <vt:lpstr>Wörterverzeichnis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Becky Johnson</dc:creator>
  <cp:lastModifiedBy>Willenbrock, Lina</cp:lastModifiedBy>
  <cp:revision>43</cp:revision>
  <dcterms:created xsi:type="dcterms:W3CDTF">2020-04-29T16:43:04Z</dcterms:created>
  <dcterms:modified xsi:type="dcterms:W3CDTF">2023-03-24T14:34:22Z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0x0101005D1B8075EB9DED45B7C769BB92FD9C0F</vt:lpwstr>
  </property>
  <property fmtid="{D5CDD505-2E9C-101B-9397-08002B2CF9AE}" pid="3" name="MediaServiceImageTags">
    <vt:lpwstr/>
  </property>
  <property fmtid="{D5CDD505-2E9C-101B-9397-08002B2CF9AE}" pid="4" name="_dlc_DocIdItemGuid">
    <vt:lpwstr>e64fe017-f79c-4dc0-b5eb-c9fa38763cde</vt:lpwstr>
  </property>
</Properties>
</file>