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1" r:id="rId2"/>
    <p:sldId id="355" r:id="rId3"/>
    <p:sldId id="351" r:id="rId4"/>
    <p:sldId id="343" r:id="rId5"/>
    <p:sldId id="335" r:id="rId6"/>
    <p:sldId id="344" r:id="rId7"/>
    <p:sldId id="345" r:id="rId8"/>
    <p:sldId id="359" r:id="rId9"/>
    <p:sldId id="347" r:id="rId10"/>
    <p:sldId id="360" r:id="rId11"/>
    <p:sldId id="348" r:id="rId12"/>
    <p:sldId id="339" r:id="rId13"/>
    <p:sldId id="361" r:id="rId14"/>
    <p:sldId id="342" r:id="rId15"/>
    <p:sldId id="349" r:id="rId16"/>
    <p:sldId id="338" r:id="rId17"/>
    <p:sldId id="350" r:id="rId18"/>
    <p:sldId id="337" r:id="rId19"/>
    <p:sldId id="363" r:id="rId20"/>
    <p:sldId id="357" r:id="rId21"/>
    <p:sldId id="358" r:id="rId22"/>
    <p:sldId id="392" r:id="rId23"/>
    <p:sldId id="373" r:id="rId24"/>
    <p:sldId id="422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 Runte" initials="CR" lastIdx="13" clrIdx="0"/>
  <p:cmAuthor id="1" name="jboth" initials="jab" lastIdx="2" clrIdx="1"/>
  <p:cmAuthor id="2" name="Annette Farhan" initials="AF" lastIdx="19" clrIdx="2">
    <p:extLst>
      <p:ext uri="{19B8F6BF-5375-455C-9EA6-DF929625EA0E}">
        <p15:presenceInfo xmlns:p15="http://schemas.microsoft.com/office/powerpoint/2012/main" userId="S-1-5-21-69200084-478885357-2929859963-1287" providerId="AD"/>
      </p:ext>
    </p:extLst>
  </p:cmAuthor>
  <p:cmAuthor id="3" name="Gabi Schermuly-Wunderlich" initials="GS" lastIdx="1" clrIdx="3">
    <p:extLst>
      <p:ext uri="{19B8F6BF-5375-455C-9EA6-DF929625EA0E}">
        <p15:presenceInfo xmlns:p15="http://schemas.microsoft.com/office/powerpoint/2012/main" userId="S-1-5-21-69200084-478885357-2929859963-1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FF4542"/>
    <a:srgbClr val="FFDC00"/>
    <a:srgbClr val="FFDD00"/>
    <a:srgbClr val="F0F0F0"/>
    <a:srgbClr val="ECECEC"/>
    <a:srgbClr val="F2F2F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8" autoAdjust="0"/>
    <p:restoredTop sz="94558" autoAdjust="0"/>
  </p:normalViewPr>
  <p:slideViewPr>
    <p:cSldViewPr>
      <p:cViewPr varScale="1">
        <p:scale>
          <a:sx n="101" d="100"/>
          <a:sy n="101" d="100"/>
        </p:scale>
        <p:origin x="750" y="102"/>
      </p:cViewPr>
      <p:guideLst>
        <p:guide orient="horz" pos="2160"/>
        <p:guide pos="2880"/>
        <p:guide orient="horz" pos="2070"/>
        <p:guide pos="136"/>
      </p:guideLst>
    </p:cSldViewPr>
  </p:slideViewPr>
  <p:outlineViewPr>
    <p:cViewPr>
      <p:scale>
        <a:sx n="33" d="100"/>
        <a:sy n="33" d="100"/>
      </p:scale>
      <p:origin x="0" y="-1797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25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42E4E-C455-294A-A216-F506B9AC6FC5}" type="datetimeFigureOut">
              <a:rPr lang="de-DE" smtClean="0"/>
              <a:pPr/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AC10-1FA2-834B-A309-3C4FD1981CF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7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5EBA-594D-EF44-B41E-FAA23AF5D107}" type="datetimeFigureOut">
              <a:rPr lang="de-DE" smtClean="0"/>
              <a:pPr/>
              <a:t>22.03.2021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43F8-EA74-6B47-9C57-C64DDE0D786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92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472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77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45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6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43F8-EA74-6B47-9C57-C64DDE0D786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header-gruppenbild-zwei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 b="-1823"/>
          <a:stretch/>
        </p:blipFill>
        <p:spPr>
          <a:xfrm>
            <a:off x="0" y="764704"/>
            <a:ext cx="9144000" cy="480297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4797152"/>
            <a:ext cx="6084168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9115" y="4932363"/>
            <a:ext cx="5761037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443538"/>
            <a:ext cx="84248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</p:spTree>
    <p:extLst>
      <p:ext uri="{BB962C8B-B14F-4D97-AF65-F5344CB8AC3E}">
        <p14:creationId xmlns:p14="http://schemas.microsoft.com/office/powerpoint/2010/main" val="1424090394"/>
      </p:ext>
    </p:extLst>
  </p:cSld>
  <p:clrMapOvr>
    <a:masterClrMapping/>
  </p:clrMapOvr>
  <p:transition spd="med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555751"/>
            <a:ext cx="8498334" cy="4535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Inhaltstext hier eintragen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/>
              <a:pPr/>
              <a:t>‹Nr.›</a:t>
            </a:fld>
            <a:endParaRPr lang="de-DE" sz="10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745282"/>
            <a:ext cx="915546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251520" y="1555751"/>
            <a:ext cx="8498334" cy="4535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Inhaltstext hier eintragen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0" y="548680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sp>
        <p:nvSpPr>
          <p:cNvPr id="26" name="Textfeld 25"/>
          <p:cNvSpPr txBox="1"/>
          <p:nvPr userDrawn="1"/>
        </p:nvSpPr>
        <p:spPr>
          <a:xfrm>
            <a:off x="4355976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29176"/>
      </p:ext>
    </p:extLst>
  </p:cSld>
  <p:clrMapOvr>
    <a:masterClrMapping/>
  </p:clrMapOvr>
  <p:transition spd="med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 und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11460" y="836934"/>
            <a:ext cx="9144000" cy="602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167636" y="3068960"/>
            <a:ext cx="2714625" cy="16192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156175" y="4906094"/>
            <a:ext cx="2714625" cy="16915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251520" y="3068639"/>
            <a:ext cx="5644902" cy="352871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1556792"/>
            <a:ext cx="8642350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de-DE" dirty="0"/>
              <a:t>Inhaltstext hier eintragen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1460" y="745282"/>
            <a:ext cx="9144000" cy="8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2051720" y="332656"/>
            <a:ext cx="411591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</p:spTree>
    <p:extLst>
      <p:ext uri="{BB962C8B-B14F-4D97-AF65-F5344CB8AC3E}">
        <p14:creationId xmlns:p14="http://schemas.microsoft.com/office/powerpoint/2010/main" val="3852476644"/>
      </p:ext>
    </p:extLst>
  </p:cSld>
  <p:clrMapOvr>
    <a:masterClrMapping/>
  </p:clrMapOvr>
  <p:transition spd="med" advClick="0" advTm="5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oxen und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836934"/>
            <a:ext cx="9144000" cy="602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7"/>
          </p:nvPr>
        </p:nvSpPr>
        <p:spPr>
          <a:xfrm>
            <a:off x="6456140" y="1628775"/>
            <a:ext cx="2363787" cy="1411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8"/>
          </p:nvPr>
        </p:nvSpPr>
        <p:spPr>
          <a:xfrm>
            <a:off x="6456685" y="3299759"/>
            <a:ext cx="2363787" cy="1411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Bildplatzhalter 18"/>
          <p:cNvSpPr>
            <a:spLocks noGrp="1"/>
          </p:cNvSpPr>
          <p:nvPr>
            <p:ph type="pic" sz="quarter" idx="19"/>
          </p:nvPr>
        </p:nvSpPr>
        <p:spPr>
          <a:xfrm>
            <a:off x="6456685" y="4970743"/>
            <a:ext cx="2363787" cy="14112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95536" y="1989138"/>
            <a:ext cx="5688632" cy="18129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Aufzählungen</a:t>
            </a:r>
          </a:p>
        </p:txBody>
      </p:sp>
      <p:sp>
        <p:nvSpPr>
          <p:cNvPr id="26" name="Rechteck 25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395536" y="4582021"/>
            <a:ext cx="5688632" cy="18129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Aufzählungen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395858" y="1700213"/>
            <a:ext cx="5688013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5" name="Textplatzhalt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395858" y="4293096"/>
            <a:ext cx="5688013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1460" y="745282"/>
            <a:ext cx="9144000" cy="73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1691680" y="332656"/>
            <a:ext cx="447595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</p:spTree>
    <p:extLst>
      <p:ext uri="{BB962C8B-B14F-4D97-AF65-F5344CB8AC3E}">
        <p14:creationId xmlns:p14="http://schemas.microsoft.com/office/powerpoint/2010/main" val="4289287340"/>
      </p:ext>
    </p:extLst>
  </p:cSld>
  <p:clrMapOvr>
    <a:masterClrMapping/>
  </p:clrMapOvr>
  <p:transition spd="med" advClick="0" advTm="5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819472"/>
            <a:ext cx="9180512" cy="603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hteck 64"/>
          <p:cNvSpPr/>
          <p:nvPr userDrawn="1"/>
        </p:nvSpPr>
        <p:spPr>
          <a:xfrm>
            <a:off x="728759" y="1150629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70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grpSp>
        <p:nvGrpSpPr>
          <p:cNvPr id="71" name="Gruppieren 12"/>
          <p:cNvGrpSpPr/>
          <p:nvPr userDrawn="1"/>
        </p:nvGrpSpPr>
        <p:grpSpPr>
          <a:xfrm>
            <a:off x="3345210" y="2367660"/>
            <a:ext cx="3603054" cy="1043879"/>
            <a:chOff x="3345210" y="2511676"/>
            <a:chExt cx="3603054" cy="1043879"/>
          </a:xfrm>
        </p:grpSpPr>
        <p:cxnSp>
          <p:nvCxnSpPr>
            <p:cNvPr id="72" name="Gerade Verbindung 71"/>
            <p:cNvCxnSpPr/>
            <p:nvPr/>
          </p:nvCxnSpPr>
          <p:spPr>
            <a:xfrm>
              <a:off x="3804256" y="2511676"/>
              <a:ext cx="3144008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89" idx="0"/>
              <a:endCxn id="110" idx="1"/>
            </p:cNvCxnSpPr>
            <p:nvPr/>
          </p:nvCxnSpPr>
          <p:spPr>
            <a:xfrm flipV="1">
              <a:off x="3875880" y="2654462"/>
              <a:ext cx="3070077" cy="155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stCxn id="88" idx="0"/>
            </p:cNvCxnSpPr>
            <p:nvPr/>
          </p:nvCxnSpPr>
          <p:spPr>
            <a:xfrm>
              <a:off x="3947888" y="2799708"/>
              <a:ext cx="3000376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>
              <a:stCxn id="90" idx="2"/>
            </p:cNvCxnSpPr>
            <p:nvPr/>
          </p:nvCxnSpPr>
          <p:spPr>
            <a:xfrm>
              <a:off x="3345210" y="2970722"/>
              <a:ext cx="0" cy="584833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89" idx="2"/>
            </p:cNvCxnSpPr>
            <p:nvPr/>
          </p:nvCxnSpPr>
          <p:spPr>
            <a:xfrm>
              <a:off x="3489226" y="3042667"/>
              <a:ext cx="0" cy="512888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88" idx="2"/>
            </p:cNvCxnSpPr>
            <p:nvPr/>
          </p:nvCxnSpPr>
          <p:spPr>
            <a:xfrm>
              <a:off x="3633242" y="3114354"/>
              <a:ext cx="0" cy="44120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Bogen 77"/>
            <p:cNvSpPr/>
            <p:nvPr/>
          </p:nvSpPr>
          <p:spPr>
            <a:xfrm flipH="1">
              <a:off x="3633242" y="2799708"/>
              <a:ext cx="629292" cy="6292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Bogen 78"/>
            <p:cNvSpPr/>
            <p:nvPr/>
          </p:nvSpPr>
          <p:spPr>
            <a:xfrm flipH="1">
              <a:off x="3489226" y="2656013"/>
              <a:ext cx="773308" cy="773308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Bogen 79"/>
            <p:cNvSpPr/>
            <p:nvPr/>
          </p:nvSpPr>
          <p:spPr>
            <a:xfrm flipH="1">
              <a:off x="3345210" y="2511676"/>
              <a:ext cx="918092" cy="9180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1" name="Gruppieren 26"/>
          <p:cNvGrpSpPr/>
          <p:nvPr userDrawn="1"/>
        </p:nvGrpSpPr>
        <p:grpSpPr>
          <a:xfrm>
            <a:off x="5580112" y="2898651"/>
            <a:ext cx="288032" cy="1285529"/>
            <a:chOff x="5580112" y="2167955"/>
            <a:chExt cx="288032" cy="2160241"/>
          </a:xfrm>
        </p:grpSpPr>
        <p:cxnSp>
          <p:nvCxnSpPr>
            <p:cNvPr id="82" name="Gerade Verbindung 81"/>
            <p:cNvCxnSpPr/>
            <p:nvPr/>
          </p:nvCxnSpPr>
          <p:spPr>
            <a:xfrm>
              <a:off x="5580112" y="2167956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>
              <a:off x="5724128" y="2167956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>
              <a:off x="5868144" y="2167955"/>
              <a:ext cx="0" cy="216024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30"/>
          <p:cNvGrpSpPr/>
          <p:nvPr userDrawn="1"/>
        </p:nvGrpSpPr>
        <p:grpSpPr>
          <a:xfrm>
            <a:off x="1086503" y="2852935"/>
            <a:ext cx="288032" cy="2160241"/>
            <a:chOff x="1086503" y="2996951"/>
            <a:chExt cx="288032" cy="2160241"/>
          </a:xfrm>
        </p:grpSpPr>
        <p:cxnSp>
          <p:nvCxnSpPr>
            <p:cNvPr id="86" name="Gerade Verbindung 85"/>
            <p:cNvCxnSpPr/>
            <p:nvPr/>
          </p:nvCxnSpPr>
          <p:spPr>
            <a:xfrm>
              <a:off x="1086503" y="2996952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1230519" y="2996952"/>
              <a:ext cx="0" cy="216024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>
              <a:off x="1374535" y="2996951"/>
              <a:ext cx="0" cy="216024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ieren 34"/>
          <p:cNvGrpSpPr/>
          <p:nvPr userDrawn="1"/>
        </p:nvGrpSpPr>
        <p:grpSpPr>
          <a:xfrm>
            <a:off x="2202627" y="3808141"/>
            <a:ext cx="4745637" cy="288032"/>
            <a:chOff x="2202627" y="3952157"/>
            <a:chExt cx="4745637" cy="288032"/>
          </a:xfrm>
        </p:grpSpPr>
        <p:cxnSp>
          <p:nvCxnSpPr>
            <p:cNvPr id="90" name="Gerade Verbindung 89"/>
            <p:cNvCxnSpPr/>
            <p:nvPr/>
          </p:nvCxnSpPr>
          <p:spPr>
            <a:xfrm>
              <a:off x="2202627" y="3952157"/>
              <a:ext cx="4745637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>
              <a:stCxn id="108" idx="3"/>
              <a:endCxn id="112" idx="1"/>
            </p:cNvCxnSpPr>
            <p:nvPr/>
          </p:nvCxnSpPr>
          <p:spPr>
            <a:xfrm flipV="1">
              <a:off x="2209448" y="4085481"/>
              <a:ext cx="4738816" cy="1142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2202627" y="4240189"/>
              <a:ext cx="4745637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38"/>
          <p:cNvGrpSpPr/>
          <p:nvPr userDrawn="1"/>
        </p:nvGrpSpPr>
        <p:grpSpPr>
          <a:xfrm>
            <a:off x="0" y="2367981"/>
            <a:ext cx="827584" cy="288032"/>
            <a:chOff x="14139" y="2511997"/>
            <a:chExt cx="827584" cy="288032"/>
          </a:xfrm>
        </p:grpSpPr>
        <p:cxnSp>
          <p:nvCxnSpPr>
            <p:cNvPr id="94" name="Gerade Verbindung 93"/>
            <p:cNvCxnSpPr/>
            <p:nvPr/>
          </p:nvCxnSpPr>
          <p:spPr>
            <a:xfrm>
              <a:off x="14139" y="2511997"/>
              <a:ext cx="827584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>
              <a:off x="14139" y="2656460"/>
              <a:ext cx="827584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>
              <a:off x="14139" y="2800029"/>
              <a:ext cx="827584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hteck 96"/>
          <p:cNvSpPr/>
          <p:nvPr userDrawn="1"/>
        </p:nvSpPr>
        <p:spPr>
          <a:xfrm>
            <a:off x="267861" y="1916832"/>
            <a:ext cx="1944216" cy="1171229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i="0" dirty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Ausbildung</a:t>
            </a:r>
          </a:p>
        </p:txBody>
      </p:sp>
      <p:sp>
        <p:nvSpPr>
          <p:cNvPr id="98" name="Rectangle 5"/>
          <p:cNvSpPr>
            <a:spLocks noChangeArrowheads="1"/>
          </p:cNvSpPr>
          <p:nvPr userDrawn="1"/>
        </p:nvSpPr>
        <p:spPr bwMode="auto">
          <a:xfrm>
            <a:off x="265232" y="3356992"/>
            <a:ext cx="1944216" cy="1171229"/>
          </a:xfrm>
          <a:prstGeom prst="rect">
            <a:avLst/>
          </a:prstGeom>
          <a:solidFill>
            <a:srgbClr val="FFDD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Angestellte(r)</a:t>
            </a:r>
            <a:b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Fachmann/-frau </a:t>
            </a:r>
          </a:p>
          <a:p>
            <a:pPr>
              <a:defRPr/>
            </a:pP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im E-Handwerk</a:t>
            </a:r>
          </a:p>
        </p:txBody>
      </p:sp>
      <p:sp>
        <p:nvSpPr>
          <p:cNvPr id="99" name="Rectangle 5"/>
          <p:cNvSpPr>
            <a:spLocks noChangeArrowheads="1"/>
          </p:cNvSpPr>
          <p:nvPr userDrawn="1"/>
        </p:nvSpPr>
        <p:spPr bwMode="auto">
          <a:xfrm>
            <a:off x="2497907" y="3356992"/>
            <a:ext cx="1944216" cy="1171229"/>
          </a:xfrm>
          <a:prstGeom prst="rect">
            <a:avLst/>
          </a:prstGeom>
          <a:solidFill>
            <a:srgbClr val="FFDD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Meister/-in im</a:t>
            </a:r>
            <a:b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de-DE" sz="1400" b="1" i="0" dirty="0">
                <a:latin typeface="Arial Black" charset="0"/>
                <a:ea typeface="Arial Black" charset="0"/>
                <a:cs typeface="Arial Black" charset="0"/>
              </a:rPr>
              <a:t>E-Handwerk</a:t>
            </a:r>
          </a:p>
        </p:txBody>
      </p:sp>
      <p:sp>
        <p:nvSpPr>
          <p:cNvPr id="100" name="Rectangle 5"/>
          <p:cNvSpPr>
            <a:spLocks noChangeArrowheads="1"/>
          </p:cNvSpPr>
          <p:nvPr userDrawn="1"/>
        </p:nvSpPr>
        <p:spPr bwMode="auto">
          <a:xfrm>
            <a:off x="6945957" y="1916832"/>
            <a:ext cx="1946523" cy="1187228"/>
          </a:xfrm>
          <a:prstGeom prst="rect">
            <a:avLst/>
          </a:prstGeom>
          <a:solidFill>
            <a:srgbClr val="FF454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Eigenes 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Unternehmen</a:t>
            </a:r>
          </a:p>
        </p:txBody>
      </p:sp>
      <p:sp>
        <p:nvSpPr>
          <p:cNvPr id="102" name="Rectangle 5"/>
          <p:cNvSpPr>
            <a:spLocks noChangeArrowheads="1"/>
          </p:cNvSpPr>
          <p:nvPr userDrawn="1"/>
        </p:nvSpPr>
        <p:spPr bwMode="auto">
          <a:xfrm>
            <a:off x="6948264" y="3355850"/>
            <a:ext cx="1944216" cy="1171229"/>
          </a:xfrm>
          <a:prstGeom prst="rect">
            <a:avLst/>
          </a:prstGeom>
          <a:solidFill>
            <a:srgbClr val="FF454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(internationale)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Expertenkarriere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als Angestellte/-r</a:t>
            </a:r>
          </a:p>
        </p:txBody>
      </p:sp>
      <p:sp>
        <p:nvSpPr>
          <p:cNvPr id="103" name="Rectangle 5"/>
          <p:cNvSpPr>
            <a:spLocks noChangeArrowheads="1"/>
          </p:cNvSpPr>
          <p:nvPr userDrawn="1"/>
        </p:nvSpPr>
        <p:spPr bwMode="auto">
          <a:xfrm>
            <a:off x="4730155" y="3356991"/>
            <a:ext cx="1944216" cy="1171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Naturwissenschaftliches</a:t>
            </a:r>
          </a:p>
          <a:p>
            <a:pPr eaLnBrk="1" hangingPunct="1">
              <a:defRPr/>
            </a:pPr>
            <a:r>
              <a:rPr lang="de-DE" altLang="de-DE" sz="12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oder kaufmännisches</a:t>
            </a:r>
          </a:p>
          <a:p>
            <a:pPr eaLnBrk="1" hangingPunct="1">
              <a:defRPr/>
            </a:pPr>
            <a:r>
              <a:rPr lang="de-DE" altLang="de-DE" sz="12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Studium</a:t>
            </a:r>
          </a:p>
        </p:txBody>
      </p:sp>
      <p:sp>
        <p:nvSpPr>
          <p:cNvPr id="104" name="Rectangle 5"/>
          <p:cNvSpPr>
            <a:spLocks noChangeArrowheads="1"/>
          </p:cNvSpPr>
          <p:nvPr userDrawn="1"/>
        </p:nvSpPr>
        <p:spPr bwMode="auto">
          <a:xfrm>
            <a:off x="258411" y="4797152"/>
            <a:ext cx="1944216" cy="1171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0000" tIns="46800" rIns="90000" bIns="46800" anchor="ctr"/>
          <a:lstStyle/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Gewerblich-technische</a:t>
            </a:r>
          </a:p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Weiterbildungen</a:t>
            </a:r>
          </a:p>
          <a:p>
            <a:endParaRPr lang="de-DE" altLang="de-DE" sz="1200" b="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Kaufmännische Fort- und </a:t>
            </a:r>
          </a:p>
          <a:p>
            <a:r>
              <a:rPr lang="de-DE" altLang="de-DE" sz="1200" b="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Weiterbildungen</a:t>
            </a:r>
          </a:p>
        </p:txBody>
      </p:sp>
      <p:grpSp>
        <p:nvGrpSpPr>
          <p:cNvPr id="105" name="Gruppieren 50"/>
          <p:cNvGrpSpPr/>
          <p:nvPr userDrawn="1"/>
        </p:nvGrpSpPr>
        <p:grpSpPr>
          <a:xfrm flipV="1">
            <a:off x="3345210" y="4527079"/>
            <a:ext cx="3603054" cy="1043879"/>
            <a:chOff x="3345210" y="2511676"/>
            <a:chExt cx="3603054" cy="1043879"/>
          </a:xfrm>
        </p:grpSpPr>
        <p:cxnSp>
          <p:nvCxnSpPr>
            <p:cNvPr id="106" name="Gerade Verbindung 105"/>
            <p:cNvCxnSpPr/>
            <p:nvPr/>
          </p:nvCxnSpPr>
          <p:spPr>
            <a:xfrm>
              <a:off x="3804256" y="2511676"/>
              <a:ext cx="3144008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flipV="1">
              <a:off x="3875880" y="2654462"/>
              <a:ext cx="3070077" cy="155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>
              <a:off x="3947888" y="2799708"/>
              <a:ext cx="3000376" cy="0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>
              <a:off x="3345210" y="2970722"/>
              <a:ext cx="0" cy="584833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>
              <a:off x="3489226" y="3042667"/>
              <a:ext cx="0" cy="512888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>
              <a:off x="3633242" y="3114354"/>
              <a:ext cx="0" cy="441201"/>
            </a:xfrm>
            <a:prstGeom prst="line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Bogen 111"/>
            <p:cNvSpPr/>
            <p:nvPr/>
          </p:nvSpPr>
          <p:spPr>
            <a:xfrm flipH="1">
              <a:off x="3633242" y="2799708"/>
              <a:ext cx="629292" cy="6292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Bogen 112"/>
            <p:cNvSpPr/>
            <p:nvPr/>
          </p:nvSpPr>
          <p:spPr>
            <a:xfrm flipH="1">
              <a:off x="3489226" y="2656013"/>
              <a:ext cx="773308" cy="773308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Bogen 113"/>
            <p:cNvSpPr/>
            <p:nvPr/>
          </p:nvSpPr>
          <p:spPr>
            <a:xfrm flipH="1">
              <a:off x="3345210" y="2511676"/>
              <a:ext cx="918092" cy="918092"/>
            </a:xfrm>
            <a:prstGeom prst="arc">
              <a:avLst/>
            </a:prstGeom>
            <a:ln w="38100">
              <a:solidFill>
                <a:srgbClr val="FFD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5" name="Bogen 114"/>
          <p:cNvSpPr/>
          <p:nvPr userDrawn="1"/>
        </p:nvSpPr>
        <p:spPr>
          <a:xfrm flipH="1">
            <a:off x="5580112" y="2656013"/>
            <a:ext cx="360040" cy="567161"/>
          </a:xfrm>
          <a:prstGeom prst="arc">
            <a:avLst/>
          </a:prstGeom>
          <a:ln w="381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Bogen 115"/>
          <p:cNvSpPr/>
          <p:nvPr userDrawn="1"/>
        </p:nvSpPr>
        <p:spPr>
          <a:xfrm flipH="1">
            <a:off x="5724490" y="2655691"/>
            <a:ext cx="360040" cy="567161"/>
          </a:xfrm>
          <a:prstGeom prst="arc">
            <a:avLst/>
          </a:prstGeom>
          <a:ln w="381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Bogen 116"/>
          <p:cNvSpPr/>
          <p:nvPr userDrawn="1"/>
        </p:nvSpPr>
        <p:spPr>
          <a:xfrm flipH="1">
            <a:off x="5868141" y="2654424"/>
            <a:ext cx="341261" cy="580995"/>
          </a:xfrm>
          <a:prstGeom prst="arc">
            <a:avLst/>
          </a:prstGeom>
          <a:ln w="381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Rectangle 5"/>
          <p:cNvSpPr>
            <a:spLocks noChangeArrowheads="1"/>
          </p:cNvSpPr>
          <p:nvPr userDrawn="1"/>
        </p:nvSpPr>
        <p:spPr bwMode="auto">
          <a:xfrm>
            <a:off x="6945372" y="4797152"/>
            <a:ext cx="1944216" cy="1171229"/>
          </a:xfrm>
          <a:prstGeom prst="rect">
            <a:avLst/>
          </a:prstGeom>
          <a:solidFill>
            <a:srgbClr val="FF454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Gefragte(r)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Experte/-in im</a:t>
            </a:r>
          </a:p>
          <a:p>
            <a:r>
              <a:rPr lang="de-DE" sz="1400" b="1" i="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E-Handwerk</a:t>
            </a:r>
          </a:p>
        </p:txBody>
      </p:sp>
    </p:spTree>
    <p:extLst>
      <p:ext uri="{BB962C8B-B14F-4D97-AF65-F5344CB8AC3E}">
        <p14:creationId xmlns:p14="http://schemas.microsoft.com/office/powerpoint/2010/main" val="4141445137"/>
      </p:ext>
    </p:extLst>
  </p:cSld>
  <p:clrMapOvr>
    <a:masterClrMapping/>
  </p:clrMapOvr>
  <p:transition spd="med" advClick="0" advTm="5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819472"/>
            <a:ext cx="9180512" cy="603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70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sp>
        <p:nvSpPr>
          <p:cNvPr id="55" name="Textfeld 54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Bild 1" descr="Meister-Grafik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632848" cy="59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7036"/>
      </p:ext>
    </p:extLst>
  </p:cSld>
  <p:clrMapOvr>
    <a:masterClrMapping/>
  </p:clrMapOvr>
  <p:transition spd="med" advClick="0" advTm="5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819472"/>
            <a:ext cx="9180512" cy="603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/>
          <p:cNvSpPr/>
          <p:nvPr userDrawn="1"/>
        </p:nvSpPr>
        <p:spPr>
          <a:xfrm>
            <a:off x="0" y="76688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 userDrawn="1"/>
        </p:nvSpPr>
        <p:spPr>
          <a:xfrm>
            <a:off x="0" y="332656"/>
            <a:ext cx="616763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70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836712"/>
            <a:ext cx="86410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 zweite Zeile</a:t>
            </a:r>
          </a:p>
        </p:txBody>
      </p:sp>
      <p:sp>
        <p:nvSpPr>
          <p:cNvPr id="55" name="Textfeld 54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b="0" i="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 3" descr="Z-Card-PPT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9432"/>
            <a:ext cx="879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7137"/>
      </p:ext>
    </p:extLst>
  </p:cSld>
  <p:clrMapOvr>
    <a:masterClrMapping/>
  </p:clrMapOvr>
  <p:transition spd="med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gruppenbild-header-zwei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 b="7"/>
          <a:stretch/>
        </p:blipFill>
        <p:spPr>
          <a:xfrm>
            <a:off x="0" y="763726"/>
            <a:ext cx="9144000" cy="4520197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23528" y="2636912"/>
            <a:ext cx="4860032" cy="3384376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DD00">
                  <a:alpha val="0"/>
                </a:srgbClr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2946648"/>
            <a:ext cx="4320033" cy="55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3573016"/>
            <a:ext cx="4320033" cy="2304256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-"/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Inhaltsaufzählungen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E4B946-CF01-694F-B1CC-021120B815DB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26089"/>
      </p:ext>
    </p:extLst>
  </p:cSld>
  <p:clrMapOvr>
    <a:masterClrMapping/>
  </p:clrMapOvr>
  <p:transition spd="med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rz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323528" y="2636912"/>
            <a:ext cx="4860032" cy="3384376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DD00">
                  <a:alpha val="0"/>
                </a:srgbClr>
              </a:solidFill>
            </a:endParaRP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765175"/>
            <a:ext cx="9180513" cy="46085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3850" y="2636838"/>
            <a:ext cx="4859850" cy="3384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de-DE" dirty="0"/>
              <a:t>Bitte Hintergrund einfärben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2946648"/>
            <a:ext cx="4320033" cy="55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3573016"/>
            <a:ext cx="4320033" cy="2304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Inhaltstext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15664"/>
      </p:ext>
    </p:extLst>
  </p:cSld>
  <p:clrMapOvr>
    <a:masterClrMapping/>
  </p:clrMapOvr>
  <p:transition spd="med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rz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323528" y="2636912"/>
            <a:ext cx="4860032" cy="3384376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DD00">
                  <a:alpha val="0"/>
                </a:srgbClr>
              </a:solidFill>
            </a:endParaRP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765175"/>
            <a:ext cx="9180513" cy="46085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3850" y="2636838"/>
            <a:ext cx="4859850" cy="3384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de-DE" dirty="0"/>
              <a:t>Bitte Hintergrund einfärben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501008"/>
            <a:ext cx="4320033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Fachrichtung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3140968"/>
            <a:ext cx="4320033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Elektroniker/-in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92513"/>
      </p:ext>
    </p:extLst>
  </p:cSld>
  <p:clrMapOvr>
    <a:masterClrMapping/>
  </p:clrMapOvr>
  <p:transition spd="med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765175"/>
            <a:ext cx="9180513" cy="46085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3850" y="2636838"/>
            <a:ext cx="4859850" cy="3384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de-DE" dirty="0"/>
              <a:t>Bitte Hintergrund einfärben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9999" y="2946648"/>
            <a:ext cx="4320033" cy="55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3573016"/>
            <a:ext cx="4320033" cy="2304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Inhaltstext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86233"/>
      </p:ext>
    </p:extLst>
  </p:cSld>
  <p:clrMapOvr>
    <a:masterClrMapping/>
  </p:clrMapOvr>
  <p:transition spd="med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03848" y="1161678"/>
            <a:ext cx="2714625" cy="1619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251520" y="1161678"/>
            <a:ext cx="2714625" cy="1619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156175" y="4906094"/>
            <a:ext cx="2714625" cy="16915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251520" y="3094849"/>
            <a:ext cx="5644902" cy="350250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156175" y="1176165"/>
            <a:ext cx="2714625" cy="34769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293024"/>
      </p:ext>
    </p:extLst>
  </p:cSld>
  <p:clrMapOvr>
    <a:masterClrMapping/>
  </p:clrMapOvr>
  <p:transition spd="med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3203848" y="1125538"/>
            <a:ext cx="5688632" cy="215944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04836" y="4797152"/>
            <a:ext cx="2782988" cy="180049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3203848" y="3501008"/>
            <a:ext cx="5716910" cy="30966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215900" y="1125538"/>
            <a:ext cx="2771924" cy="34769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768732"/>
      </p:ext>
    </p:extLst>
  </p:cSld>
  <p:clrMapOvr>
    <a:masterClrMapping/>
  </p:clrMapOvr>
  <p:transition spd="med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225210" y="1124744"/>
            <a:ext cx="5688632" cy="216482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084168" y="4797152"/>
            <a:ext cx="2782988" cy="18002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225210" y="3505595"/>
            <a:ext cx="5688632" cy="309175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095232" y="1124744"/>
            <a:ext cx="2771924" cy="347776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149441"/>
      </p:ext>
    </p:extLst>
  </p:cSld>
  <p:clrMapOvr>
    <a:masterClrMapping/>
  </p:clrMapOvr>
  <p:transition spd="med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1460" y="836934"/>
            <a:ext cx="9144000" cy="60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75305" y="17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1460" y="745282"/>
            <a:ext cx="9144000" cy="6112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4319972" y="656715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F49C9CA-51B4-EA4B-A41D-15FC04F6AE1D}" type="slidenum">
              <a:rPr lang="de-DE" sz="1000" smtClean="0">
                <a:latin typeface="Arial" charset="0"/>
                <a:ea typeface="Arial" charset="0"/>
                <a:cs typeface="Arial" charset="0"/>
              </a:rPr>
              <a:pPr/>
              <a:t>‹Nr.›</a:t>
            </a:fld>
            <a:endParaRPr lang="de-DE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1460" y="332656"/>
            <a:ext cx="6156176" cy="916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529035"/>
            <a:ext cx="5832475" cy="36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Überschrift erste Zeile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1"/>
          </p:nvPr>
        </p:nvSpPr>
        <p:spPr>
          <a:xfrm>
            <a:off x="3203848" y="1124744"/>
            <a:ext cx="5688632" cy="216138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084168" y="3501008"/>
            <a:ext cx="2782988" cy="30963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225210" y="3505595"/>
            <a:ext cx="5642934" cy="309175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215900" y="1125539"/>
            <a:ext cx="2771924" cy="216058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924544"/>
      </p:ext>
    </p:extLst>
  </p:cSld>
  <p:clrMapOvr>
    <a:masterClrMapping/>
  </p:clrMapOvr>
  <p:transition spd="med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5546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33" y="216793"/>
            <a:ext cx="1327547" cy="3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52" r:id="rId5"/>
    <p:sldLayoutId id="2147483653" r:id="rId6"/>
    <p:sldLayoutId id="2147483661" r:id="rId7"/>
    <p:sldLayoutId id="2147483662" r:id="rId8"/>
    <p:sldLayoutId id="2147483663" r:id="rId9"/>
    <p:sldLayoutId id="2147483650" r:id="rId10"/>
    <p:sldLayoutId id="2147483654" r:id="rId11"/>
    <p:sldLayoutId id="2147483655" r:id="rId12"/>
    <p:sldLayoutId id="2147483656" r:id="rId13"/>
    <p:sldLayoutId id="2147483657" r:id="rId14"/>
    <p:sldLayoutId id="2147483660" r:id="rId15"/>
  </p:sldLayoutIdLst>
  <p:transition spd="med" advClick="0" advTm="5000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eg"/><Relationship Id="rId7" Type="http://schemas.openxmlformats.org/officeDocument/2006/relationships/hyperlink" Target="https://www.youtube.com/user/ezubi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instagram.com/e_zubis" TargetMode="External"/><Relationship Id="rId5" Type="http://schemas.openxmlformats.org/officeDocument/2006/relationships/hyperlink" Target="http://www.facebook.com/ezubis" TargetMode="External"/><Relationship Id="rId4" Type="http://schemas.openxmlformats.org/officeDocument/2006/relationships/hyperlink" Target="http://www.e-zubis.de/" TargetMode="Externa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rer-online.de/e-handwerk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528" y="2420888"/>
            <a:ext cx="4752528" cy="338437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488750" y="2564904"/>
            <a:ext cx="4320033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4542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Die Power-Worker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539552" y="3429000"/>
            <a:ext cx="4320033" cy="3600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Elektroniker/-in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467544" y="3933056"/>
            <a:ext cx="4536504" cy="15841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3000" dirty="0">
                <a:latin typeface="Arial Black" pitchFamily="34" charset="0"/>
              </a:rPr>
              <a:t>FACHRICHTUNG ENERGIE- UND GEBÄUDETECHNIK</a:t>
            </a:r>
          </a:p>
        </p:txBody>
      </p:sp>
      <p:sp>
        <p:nvSpPr>
          <p:cNvPr id="15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16742" y="836712"/>
            <a:ext cx="5761037" cy="584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Meine Zukunft im 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95536" y="1412776"/>
            <a:ext cx="8424862" cy="64611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dirty="0">
                <a:latin typeface="Arial Black" pitchFamily="34" charset="0"/>
              </a:rPr>
              <a:t>E-HANDWERK</a:t>
            </a:r>
          </a:p>
        </p:txBody>
      </p:sp>
      <p:pic>
        <p:nvPicPr>
          <p:cNvPr id="13" name="Grafik 12" descr="Rollup-Daniel-Powerworker-Zuschni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08720"/>
            <a:ext cx="2034880" cy="533626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846214" y="6210710"/>
            <a:ext cx="1261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052F86-921F-4C58-8452-5FB352524E57}"/>
              </a:ext>
            </a:extLst>
          </p:cNvPr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45A3B43-0D1E-41E1-80B0-CE8947B3E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2F50211-82F8-41D8-AA5B-3E227CB53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C9C1D0C-B098-4A27-96E5-C5879BCBE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7" y="803553"/>
            <a:ext cx="8632115" cy="56421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0E2B795-F043-49B5-8209-9D066BAE5F83}"/>
              </a:ext>
            </a:extLst>
          </p:cNvPr>
          <p:cNvSpPr/>
          <p:nvPr/>
        </p:nvSpPr>
        <p:spPr>
          <a:xfrm>
            <a:off x="4932040" y="1836631"/>
            <a:ext cx="3384376" cy="944297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76055" y="2063096"/>
            <a:ext cx="3168353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…. oder Kommunikationstechnik wie Fernsehgeräte oder Netzwerke.</a:t>
            </a:r>
          </a:p>
        </p:txBody>
      </p:sp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7D5CC9-BEE8-47EA-AB59-24CE80AADA9B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7E7263-3C54-4525-9905-4826A6C5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E252D4-762F-4A07-8468-509350F37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10831"/>
      </p:ext>
    </p:extLst>
  </p:cSld>
  <p:clrMapOvr>
    <a:masterClrMapping/>
  </p:clrMapOvr>
  <p:transition spd="med" advClick="0" advTm="5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GT_Photovoltaik Arme verschra¦ênken.jpg">
            <a:extLst>
              <a:ext uri="{FF2B5EF4-FFF2-40B4-BE49-F238E27FC236}">
                <a16:creationId xmlns:a16="http://schemas.microsoft.com/office/drawing/2014/main" id="{F0796DF8-D4CF-42FD-953A-50AD3E7955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97" y="803553"/>
            <a:ext cx="8632115" cy="564978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BB8AA2E-8314-4F28-A264-F938079CDACD}"/>
              </a:ext>
            </a:extLst>
          </p:cNvPr>
          <p:cNvSpPr/>
          <p:nvPr/>
        </p:nvSpPr>
        <p:spPr>
          <a:xfrm>
            <a:off x="475215" y="4869161"/>
            <a:ext cx="8136904" cy="135217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39F76EF-2DBA-47BF-85F6-814A9868F460}"/>
              </a:ext>
            </a:extLst>
          </p:cNvPr>
          <p:cNvSpPr txBox="1">
            <a:spLocks/>
          </p:cNvSpPr>
          <p:nvPr/>
        </p:nvSpPr>
        <p:spPr>
          <a:xfrm>
            <a:off x="539552" y="5301208"/>
            <a:ext cx="8064896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de-DE" dirty="0"/>
              <a:t>Wärmepumpen, Photovoltaik und Speicher sorgen dank der Kenntnisse der Elektroniker/-innen mit der Fachrichtung Energie- und Gebäudetechnik für einen sparsamen, sicheren und CO</a:t>
            </a:r>
            <a:r>
              <a:rPr lang="de-DE" baseline="-25000" dirty="0"/>
              <a:t>2</a:t>
            </a:r>
            <a:r>
              <a:rPr lang="de-DE" dirty="0"/>
              <a:t>-sparenden Betrieb von Gebäuden.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0D7062-24E0-44E4-B9C4-EDAD68EB2935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E86AC9-3A66-473B-8B73-75C783141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818381-1E85-4323-AAAB-A00E73BEB0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A7BB718-16DF-4090-9DEE-1B4B143E4D58}"/>
              </a:ext>
            </a:extLst>
          </p:cNvPr>
          <p:cNvSpPr txBox="1"/>
          <p:nvPr/>
        </p:nvSpPr>
        <p:spPr>
          <a:xfrm>
            <a:off x="531881" y="4993431"/>
            <a:ext cx="79285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Font typeface="Arial" pitchFamily="34" charset="0"/>
              <a:buNone/>
            </a:pPr>
            <a:r>
              <a:rPr lang="de-DE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Klimaschutz dank energieeffizienter Heizungssysteme und Stromerzeugung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GT_Photovoltaik schrauben.jpg">
            <a:extLst>
              <a:ext uri="{FF2B5EF4-FFF2-40B4-BE49-F238E27FC236}">
                <a16:creationId xmlns:a16="http://schemas.microsoft.com/office/drawing/2014/main" id="{16A946F4-B883-40A9-9B12-70931B995D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97" y="808718"/>
            <a:ext cx="8632115" cy="5644617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E735F96-8852-4BB7-8191-D6B6820E1CBC}"/>
              </a:ext>
            </a:extLst>
          </p:cNvPr>
          <p:cNvSpPr/>
          <p:nvPr/>
        </p:nvSpPr>
        <p:spPr>
          <a:xfrm>
            <a:off x="5724128" y="2852936"/>
            <a:ext cx="2909327" cy="1224136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875105" y="3032956"/>
            <a:ext cx="2729343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Hier arbeitet E-</a:t>
            </a:r>
            <a:r>
              <a:rPr lang="de-DE" dirty="0" err="1"/>
              <a:t>Zubi</a:t>
            </a:r>
            <a:r>
              <a:rPr lang="de-DE" dirty="0"/>
              <a:t> Sophie an einem </a:t>
            </a:r>
            <a:r>
              <a:rPr lang="de-DE" dirty="0" err="1"/>
              <a:t>Photovoltaikpanel</a:t>
            </a:r>
            <a:r>
              <a:rPr lang="de-DE" dirty="0"/>
              <a:t>. Damit wird aus Sonnenkraft Energie gewonnen.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E06346-4A52-454D-BB6A-98936EC8E45A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783FCB-9448-4AFE-B96C-4C0239A91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6CBB2D-89F0-4377-9333-EB59D5D87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9918511E-E4FA-4429-A59F-81F605304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8" y="810577"/>
            <a:ext cx="8632115" cy="564461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7F88F50-EB90-4FA8-BD34-1048D0FE1C1D}"/>
              </a:ext>
            </a:extLst>
          </p:cNvPr>
          <p:cNvSpPr/>
          <p:nvPr/>
        </p:nvSpPr>
        <p:spPr>
          <a:xfrm>
            <a:off x="5220072" y="4969577"/>
            <a:ext cx="3392046" cy="848291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64089" y="5085184"/>
            <a:ext cx="302433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Auch das Thema Elektromobilität ist inzwischen sehr wichtig. 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CEB2EB-D9D5-419C-89FE-E54DA4CD0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BD61E5-7CAA-458E-8FE0-8DF227AFCB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16432F9-A74A-4F35-B6CC-FB2305777096}"/>
              </a:ext>
            </a:extLst>
          </p:cNvPr>
          <p:cNvSpPr txBox="1"/>
          <p:nvPr/>
        </p:nvSpPr>
        <p:spPr>
          <a:xfrm>
            <a:off x="6172218" y="6220674"/>
            <a:ext cx="20826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Shutterstock — guteksk7 /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50796182"/>
      </p:ext>
    </p:extLst>
  </p:cSld>
  <p:clrMapOvr>
    <a:masterClrMapping/>
  </p:clrMapOvr>
  <p:transition spd="med" advClick="0" advTm="5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GT_E-Mobilita¦êt Stecker.jpg">
            <a:extLst>
              <a:ext uri="{FF2B5EF4-FFF2-40B4-BE49-F238E27FC236}">
                <a16:creationId xmlns:a16="http://schemas.microsoft.com/office/drawing/2014/main" id="{6D319135-FA36-4C3A-87D8-836534102B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9" y="814615"/>
            <a:ext cx="8680542" cy="563872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7C4072C-2794-4943-A655-4A1725D80B17}"/>
              </a:ext>
            </a:extLst>
          </p:cNvPr>
          <p:cNvSpPr/>
          <p:nvPr/>
        </p:nvSpPr>
        <p:spPr>
          <a:xfrm>
            <a:off x="474236" y="1379596"/>
            <a:ext cx="3593708" cy="111330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04868" y="1576321"/>
            <a:ext cx="3319060" cy="670169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Dabei ist unter anderem die Installation, Wartung und Pflege von Ladestationen eine zentrale Aufgabe.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CEBA11-9842-4473-B938-42094BBB91CA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F74754-A6B5-426D-919E-AAA1B31FA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BF8863-F972-48A4-9A9C-2B342939E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GT_E-Mobilita¦êt Sa¦êule.jpg">
            <a:extLst>
              <a:ext uri="{FF2B5EF4-FFF2-40B4-BE49-F238E27FC236}">
                <a16:creationId xmlns:a16="http://schemas.microsoft.com/office/drawing/2014/main" id="{959997D5-F14E-414A-925D-1BEA42D75A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9" y="811358"/>
            <a:ext cx="8680542" cy="5638721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F42890A-4927-4927-BC7E-B99A7EE31C28}"/>
              </a:ext>
            </a:extLst>
          </p:cNvPr>
          <p:cNvSpPr/>
          <p:nvPr/>
        </p:nvSpPr>
        <p:spPr>
          <a:xfrm>
            <a:off x="5652120" y="4077072"/>
            <a:ext cx="2981335" cy="108012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753135" y="4293096"/>
            <a:ext cx="2880320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Hier prüft E-</a:t>
            </a:r>
            <a:r>
              <a:rPr lang="de-DE" dirty="0" err="1"/>
              <a:t>Zubi</a:t>
            </a:r>
            <a:r>
              <a:rPr lang="de-DE" dirty="0"/>
              <a:t> Sophie eine Ladesäule und dokumentiert das Ergebnis.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846523-4FC0-4137-9073-1A2C8B98B351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C0A9FB-EA55-4342-8BFB-00E5BD18E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1CC922-6DF4-4898-9231-8E32EEE62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4EBB4A0E-D027-46E8-962B-133EB4E42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9" y="808303"/>
            <a:ext cx="8680542" cy="5638721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B7C7915-88D0-4847-8C36-A2DF71A7279E}"/>
              </a:ext>
            </a:extLst>
          </p:cNvPr>
          <p:cNvSpPr/>
          <p:nvPr/>
        </p:nvSpPr>
        <p:spPr>
          <a:xfrm>
            <a:off x="475215" y="5229200"/>
            <a:ext cx="8136904" cy="99213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25700" y="5521575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Elektroniker/-innen mit der Fachrichtung Energie- und Gebäudetechnik erklären und beraten auch Kunden, was ihnen effiziente und sparsame Systeme bringen. 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38374D-AD5E-4263-AE86-CF55A0EF13BE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0F86A0-4F75-4C8B-B72A-5E5F177E7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75FF96-332B-4706-BD36-EA548550D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GT_Schaltschrank messen.jpg">
            <a:extLst>
              <a:ext uri="{FF2B5EF4-FFF2-40B4-BE49-F238E27FC236}">
                <a16:creationId xmlns:a16="http://schemas.microsoft.com/office/drawing/2014/main" id="{9385D0BD-76D8-4D99-BC9B-0EF1A09F10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939" y="811358"/>
            <a:ext cx="8680542" cy="563566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87F1289-8255-47B2-A05C-7FE1948F8E35}"/>
              </a:ext>
            </a:extLst>
          </p:cNvPr>
          <p:cNvSpPr/>
          <p:nvPr/>
        </p:nvSpPr>
        <p:spPr>
          <a:xfrm>
            <a:off x="475213" y="2924945"/>
            <a:ext cx="3736745" cy="1152127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79389" y="3140968"/>
            <a:ext cx="3528392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Läuft mal was nicht, können sie den Fehler analysieren und beheben – so wie Daniel an diesem Zählerplatz.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EBD423-D123-4DCB-9EE7-513EA1D669FC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3D6FDA-6D7F-42E9-84E6-AEA3EBDAE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7F40DA-9E67-4415-BA75-F72C6E7F3F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shutterstock_438312034-dani3315.jpg">
            <a:extLst>
              <a:ext uri="{FF2B5EF4-FFF2-40B4-BE49-F238E27FC236}">
                <a16:creationId xmlns:a16="http://schemas.microsoft.com/office/drawing/2014/main" id="{28292B4D-0C2A-4506-BD54-BA0D999A31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29" y="779107"/>
            <a:ext cx="8680542" cy="5641978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5A9238C-E6D1-467F-80E9-F13D49085B04}"/>
              </a:ext>
            </a:extLst>
          </p:cNvPr>
          <p:cNvSpPr/>
          <p:nvPr/>
        </p:nvSpPr>
        <p:spPr>
          <a:xfrm>
            <a:off x="5405425" y="1916832"/>
            <a:ext cx="3361399" cy="3024336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580112" y="2348880"/>
            <a:ext cx="3062001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Elektroniker/-innen, Fachrichtung Energie- und Gebäudetechnik sind unter anderem in Betrieben der Elektrohandwerke, in Firmen der Immobilienwirtschaft, bei technischen Gebäudeausrüstern und bei Industrieunternehmen angestellt, oder bei Betrieben, die Beleuchtungs- und Signalanlagen für Straßen und Eisenbahnen installieren. 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580112" y="2060848"/>
            <a:ext cx="3180661" cy="328155"/>
          </a:xfrm>
        </p:spPr>
        <p:txBody>
          <a:bodyPr/>
          <a:lstStyle/>
          <a:p>
            <a:pPr eaLnBrk="0" hangingPunct="0">
              <a:defRPr/>
            </a:pPr>
            <a:r>
              <a:rPr lang="de-DE" sz="1400" b="1" kern="0" dirty="0">
                <a:cs typeface="Arial" pitchFamily="34" charset="0"/>
              </a:rPr>
              <a:t>Arbeitsbereiche</a:t>
            </a:r>
          </a:p>
        </p:txBody>
      </p:sp>
      <p:sp>
        <p:nvSpPr>
          <p:cNvPr id="18" name="Rechteck 1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D10044-D371-4F91-9508-7ECDE2148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0BADE11-B817-46B1-89FC-57BF8C668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2B3A700-AF37-4EF0-AAB9-CA2ED6F8C40C}"/>
              </a:ext>
            </a:extLst>
          </p:cNvPr>
          <p:cNvSpPr txBox="1"/>
          <p:nvPr/>
        </p:nvSpPr>
        <p:spPr>
          <a:xfrm>
            <a:off x="6172218" y="6221573"/>
            <a:ext cx="20938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Foto: Shutterstock — dani3315 / 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Fotolia_39572902_S-lightpoet.jpg">
            <a:extLst>
              <a:ext uri="{FF2B5EF4-FFF2-40B4-BE49-F238E27FC236}">
                <a16:creationId xmlns:a16="http://schemas.microsoft.com/office/drawing/2014/main" id="{7C423F34-7970-44CF-B917-C7619E2BCB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29" y="779106"/>
            <a:ext cx="8653158" cy="5627575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59CF78E0-64AB-49E8-B9B0-5783B04FC62B}"/>
              </a:ext>
            </a:extLst>
          </p:cNvPr>
          <p:cNvSpPr/>
          <p:nvPr/>
        </p:nvSpPr>
        <p:spPr>
          <a:xfrm>
            <a:off x="475215" y="4941168"/>
            <a:ext cx="8136904" cy="1280162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463856" y="5373216"/>
            <a:ext cx="8064896" cy="9361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kern="0" dirty="0"/>
              <a:t>Angehende Elektroniker/-innen mit der Fachrichtung Energie und Gebäudetechnik haben in der Regel einen Real- bzw. Mittelschulabschluss. Sie mögen die Fächer Mathe, Physik, Werken und Technik und sind gut darin. 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62F37F5E-7350-431F-931D-1789198189BF}"/>
              </a:ext>
            </a:extLst>
          </p:cNvPr>
          <p:cNvSpPr txBox="1">
            <a:spLocks/>
          </p:cNvSpPr>
          <p:nvPr/>
        </p:nvSpPr>
        <p:spPr>
          <a:xfrm>
            <a:off x="475215" y="5084291"/>
            <a:ext cx="5688013" cy="288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de-DE" sz="1400" kern="0" dirty="0">
                <a:cs typeface="Arial" pitchFamily="34" charset="0"/>
              </a:rPr>
              <a:t>Die Voraussetzungen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91A55B-1AA4-44F9-8240-333928A0F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01EF76-C38D-43EE-8843-7192BF0DE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7F5767-2EE2-4C91-8523-6DFC5BA57F16}"/>
              </a:ext>
            </a:extLst>
          </p:cNvPr>
          <p:cNvSpPr txBox="1"/>
          <p:nvPr/>
        </p:nvSpPr>
        <p:spPr>
          <a:xfrm>
            <a:off x="6228184" y="6218805"/>
            <a:ext cx="20665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Shutterstock —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lightpoet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378511663"/>
      </p:ext>
    </p:extLst>
  </p:cSld>
  <p:clrMapOvr>
    <a:masterClrMapping/>
  </p:clrMapOvr>
  <p:transition spd="med" advClick="0" advTm="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Person, Hut enthält.&#10;&#10;Automatisch generierte Beschreibung">
            <a:extLst>
              <a:ext uri="{FF2B5EF4-FFF2-40B4-BE49-F238E27FC236}">
                <a16:creationId xmlns:a16="http://schemas.microsoft.com/office/drawing/2014/main" id="{7EA596E2-8F1B-4913-9DAA-626338091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2" y="800924"/>
            <a:ext cx="8632140" cy="563357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C1688E4-A088-4F92-908B-F8D24B3631F7}"/>
              </a:ext>
            </a:extLst>
          </p:cNvPr>
          <p:cNvSpPr/>
          <p:nvPr/>
        </p:nvSpPr>
        <p:spPr>
          <a:xfrm>
            <a:off x="4355976" y="3789040"/>
            <a:ext cx="4333051" cy="216024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platzhalter 9"/>
          <p:cNvSpPr txBox="1">
            <a:spLocks/>
          </p:cNvSpPr>
          <p:nvPr/>
        </p:nvSpPr>
        <p:spPr>
          <a:xfrm>
            <a:off x="4567389" y="3932163"/>
            <a:ext cx="4968552" cy="288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1" kern="0">
                <a:latin typeface="Arial Black" pitchFamily="34" charset="0"/>
                <a:cs typeface="Arial" pitchFamily="34" charset="0"/>
              </a:rPr>
              <a:t>Aufbauen, Prarametrieren, Steuern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Textplatzhalter 4"/>
          <p:cNvSpPr txBox="1">
            <a:spLocks/>
          </p:cNvSpPr>
          <p:nvPr/>
        </p:nvSpPr>
        <p:spPr>
          <a:xfrm>
            <a:off x="4572000" y="4221088"/>
            <a:ext cx="4032448" cy="864096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20000"/>
              </a:spcBef>
              <a:defRPr/>
            </a:pPr>
            <a:r>
              <a:rPr lang="de-DE" sz="1400" dirty="0">
                <a:latin typeface="Arial" pitchFamily="34" charset="0"/>
                <a:ea typeface="Arial Black" charset="0"/>
                <a:cs typeface="Arial" pitchFamily="34" charset="0"/>
              </a:rPr>
              <a:t>Elektroniker/-innen der Fachrichtung Energie- und Gebäudetechnik sorgen für „intelligente“, smarte Technik - zuhause und in Bürogebäuden. Dabei haben sie auch die Umwelt im Blick.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400" dirty="0">
                <a:latin typeface="Arial" pitchFamily="34" charset="0"/>
                <a:ea typeface="Arial Black" charset="0"/>
                <a:cs typeface="Arial" pitchFamily="34" charset="0"/>
              </a:rPr>
              <a:t>Aber wie sehen ihre Aufgaben aus? Warum ist es ein Job mit Zukunft? Hier kannst du es erfahren. Klick rein! 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Black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DC1C58-CB1C-4B08-9A2B-4053F02E41AA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3A2BD9-70A8-4982-87E6-2E288DAAB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62AD7C-82E0-4841-82FF-DD612BC74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8101"/>
      </p:ext>
    </p:extLst>
  </p:cSld>
  <p:clrMapOvr>
    <a:masterClrMapping/>
  </p:clrMapOvr>
  <p:transition spd="med" advClick="0" advTm="50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Fotolia_97885804_S-industrieblick-zuschnitt.jpg">
            <a:extLst>
              <a:ext uri="{FF2B5EF4-FFF2-40B4-BE49-F238E27FC236}">
                <a16:creationId xmlns:a16="http://schemas.microsoft.com/office/drawing/2014/main" id="{E3B39A84-DDC2-40BC-AB47-21AEF207A4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29" y="771850"/>
            <a:ext cx="8653158" cy="562757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E382C8-ED93-4514-9F62-E14CE4E2F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D15488-90D5-4C1B-AE32-9879AB17B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43740BB-38A6-4253-9952-8B2ED6DD4C86}"/>
              </a:ext>
            </a:extLst>
          </p:cNvPr>
          <p:cNvSpPr/>
          <p:nvPr/>
        </p:nvSpPr>
        <p:spPr>
          <a:xfrm>
            <a:off x="5098853" y="3212976"/>
            <a:ext cx="3262672" cy="1368152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A5CE44F-158A-4B7E-94D7-C8A68C031663}"/>
              </a:ext>
            </a:extLst>
          </p:cNvPr>
          <p:cNvSpPr txBox="1">
            <a:spLocks/>
          </p:cNvSpPr>
          <p:nvPr/>
        </p:nvSpPr>
        <p:spPr>
          <a:xfrm>
            <a:off x="5133761" y="3429000"/>
            <a:ext cx="3262672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de-DE" kern="0" dirty="0"/>
              <a:t>Geschick, Umsicht und technisches Verständnis sowie Interesse an den Themen Energieversorgung und Gebäudetechnik sind auch von Vorteil. </a:t>
            </a:r>
            <a:endParaRPr lang="de-D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0200E4C-E52C-43CD-954E-6BB8BD48ACCD}"/>
              </a:ext>
            </a:extLst>
          </p:cNvPr>
          <p:cNvSpPr txBox="1"/>
          <p:nvPr/>
        </p:nvSpPr>
        <p:spPr>
          <a:xfrm>
            <a:off x="6228184" y="6215070"/>
            <a:ext cx="22220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Foto: Shutterstock — 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lndustrieblick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467544" y="1268759"/>
            <a:ext cx="4464496" cy="4752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02091" y="2236043"/>
            <a:ext cx="4104456" cy="3846079"/>
          </a:xfrm>
        </p:spPr>
        <p:txBody>
          <a:bodyPr/>
          <a:lstStyle/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Systeme der Energie- und Gebäudetechnik</a:t>
            </a:r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Gebäudesystemtechnik installieren und konfigurieren</a:t>
            </a:r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Energieversorgungsanlagen</a:t>
            </a:r>
          </a:p>
          <a:p>
            <a:pPr marL="177800" indent="-177800" fontAlgn="base">
              <a:buFont typeface="Wingdings" pitchFamily="2" charset="2"/>
              <a:buChar char="ü"/>
            </a:pPr>
            <a:r>
              <a:rPr lang="de-DE" dirty="0"/>
              <a:t>Empfangs- und Breitbandkommunikationsanlagen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de-DE" dirty="0"/>
              <a:t>Die Ausbildung findet im Betrieb und in der Berufsschule statt (duale Ausbildung) und dauert 3,5 Jahre. Unter bestimmten Voraussetzungen kann der Ausbildungsbetrieb bisherige Leistungen anerkennen und die Ausbildungszeit verkürzen. 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602091" y="1720366"/>
            <a:ext cx="3437110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Die Ausbildungsinhalte</a:t>
            </a:r>
          </a:p>
        </p:txBody>
      </p:sp>
      <p:pic>
        <p:nvPicPr>
          <p:cNvPr id="26" name="Grafik 25" descr="Titelmotiv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3316" y="1178449"/>
            <a:ext cx="4049164" cy="4914847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6299684" y="6576852"/>
            <a:ext cx="5688632" cy="181292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08304" y="6082122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E64A48-C702-4A8C-A4CF-CB8CACC00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8AE7CD-D6DD-467E-A938-030205A45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290449" y="834178"/>
            <a:ext cx="8704191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b="1" kern="0" dirty="0">
                <a:cs typeface="Arial" pitchFamily="34" charset="0"/>
              </a:rPr>
              <a:t>Deine Zukunft als Elektroniker/-in Fachrichtung Energie- und Gebäudetechnik</a:t>
            </a:r>
          </a:p>
        </p:txBody>
      </p:sp>
      <p:sp>
        <p:nvSpPr>
          <p:cNvPr id="60" name="Rechteck 5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E18B6B18-8995-456F-B066-90DA40C9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D5A1FD23-6A1A-40D4-9E9C-FB7E0713A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56" y="116898"/>
            <a:ext cx="2286384" cy="6514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EB919C-F651-4AA0-A503-0FC2AB05A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07" y="1510403"/>
            <a:ext cx="8633647" cy="52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71591"/>
      </p:ext>
    </p:extLst>
  </p:cSld>
  <p:clrMapOvr>
    <a:masterClrMapping/>
  </p:clrMapOvr>
  <p:transition spd="med" advClick="0" advTm="500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1281349-056D-49F8-88EA-4B6D5CFE5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8" y="793391"/>
            <a:ext cx="8644132" cy="566689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0D646AF-02C5-4C6D-8D23-E43F71ADBA30}"/>
              </a:ext>
            </a:extLst>
          </p:cNvPr>
          <p:cNvSpPr/>
          <p:nvPr/>
        </p:nvSpPr>
        <p:spPr>
          <a:xfrm>
            <a:off x="396347" y="4707024"/>
            <a:ext cx="8136904" cy="1496187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610749" y="5085184"/>
            <a:ext cx="7849683" cy="288925"/>
          </a:xfrm>
          <a:prstGeom prst="rect">
            <a:avLst/>
          </a:prstGeom>
        </p:spPr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Unter </a:t>
            </a:r>
            <a:r>
              <a:rPr lang="de-DE" sz="1400" dirty="0">
                <a:latin typeface="Arial" pitchFamily="34" charset="0"/>
                <a:cs typeface="Arial" pitchFamily="34" charset="0"/>
                <a:hlinkClick r:id="rId4"/>
              </a:rPr>
              <a:t>www.e-zubis.de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erfahren Lernende noch genauer, welcher neue E-Handwerksberuf am besten zu ihnen passt, was sie in der Ausbildung lernen und wie sie einen Ausbildungsplatz finden.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Die E-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Zubis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sind auch auf </a:t>
            </a:r>
            <a:r>
              <a:rPr lang="de-DE" sz="1400" dirty="0" err="1">
                <a:latin typeface="Arial" pitchFamily="34" charset="0"/>
                <a:cs typeface="Arial" pitchFamily="34" charset="0"/>
                <a:hlinkClick r:id="rId5"/>
              </a:rPr>
              <a:t>facebook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und auf </a:t>
            </a:r>
            <a:r>
              <a:rPr lang="de-DE" sz="1400" u="sng" dirty="0">
                <a:latin typeface="Arial" pitchFamily="34" charset="0"/>
                <a:cs typeface="Arial" pitchFamily="34" charset="0"/>
                <a:hlinkClick r:id="rId6"/>
              </a:rPr>
              <a:t>Instagram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 und </a:t>
            </a:r>
            <a:r>
              <a:rPr lang="de-DE" sz="1400" u="sng" dirty="0">
                <a:latin typeface="Arial" pitchFamily="34" charset="0"/>
                <a:cs typeface="Arial" pitchFamily="34" charset="0"/>
                <a:hlinkClick r:id="rId7"/>
              </a:rPr>
              <a:t>YouTube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.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20" name="Textplatzhalter 9"/>
          <p:cNvSpPr txBox="1">
            <a:spLocks/>
          </p:cNvSpPr>
          <p:nvPr/>
        </p:nvSpPr>
        <p:spPr>
          <a:xfrm>
            <a:off x="610749" y="4834289"/>
            <a:ext cx="5688013" cy="288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Weiterklicken und mehr erfahren!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D32DA5-7A5E-47ED-B651-B6E91E0528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0A6590-1A72-4EF0-B5EC-14D2F264BF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D56CAE1-532E-428C-B994-67BA68D0D6B3}"/>
              </a:ext>
            </a:extLst>
          </p:cNvPr>
          <p:cNvSpPr txBox="1"/>
          <p:nvPr/>
        </p:nvSpPr>
        <p:spPr>
          <a:xfrm>
            <a:off x="6174396" y="6221792"/>
            <a:ext cx="21948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Shutterstock —  Jacob Lund /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1701368638"/>
      </p:ext>
    </p:extLst>
  </p:cSld>
  <p:clrMapOvr>
    <a:masterClrMapping/>
  </p:clrMapOvr>
  <p:transition spd="med" advClick="0" advTm="500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Person, computer, Mann, drinnen enthält.&#10;&#10;Automatisch generierte Beschreibung">
            <a:extLst>
              <a:ext uri="{FF2B5EF4-FFF2-40B4-BE49-F238E27FC236}">
                <a16:creationId xmlns:a16="http://schemas.microsoft.com/office/drawing/2014/main" id="{7315C8D3-1C36-4080-A768-CC6E273C4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8" y="788326"/>
            <a:ext cx="8644132" cy="566501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536" y="3573016"/>
            <a:ext cx="3744416" cy="216024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539552" y="3789040"/>
            <a:ext cx="3384376" cy="12961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Für Lehrkräfte bietet das Dossier „An den Schaltstellen der Zukunft“ auf </a:t>
            </a:r>
            <a:r>
              <a:rPr lang="de-DE" sz="1400" dirty="0">
                <a:latin typeface="Arial" pitchFamily="34" charset="0"/>
                <a:cs typeface="Arial" pitchFamily="34" charset="0"/>
                <a:hlinkClick r:id="rId3"/>
              </a:rPr>
              <a:t>www.lehrer-online.de/e-handwerk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aktuell zehn Unterrichtseinheiten inklusive Arbeitsblättern zum Download. So unter anderem zu den Themen Smart Home, Elektromobilität oder Berufe im </a:t>
            </a:r>
          </a:p>
          <a:p>
            <a:pPr marL="0" indent="0">
              <a:buNone/>
            </a:pPr>
            <a:r>
              <a:rPr lang="de-DE" sz="1400" dirty="0">
                <a:latin typeface="Arial" pitchFamily="34" charset="0"/>
                <a:cs typeface="Arial" pitchFamily="34" charset="0"/>
              </a:rPr>
              <a:t>E-Handwerk.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471E23-871E-4E69-B1A7-CB330400B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1325723-299E-489E-8E15-59E4B24B6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64A7961-8A4E-4E63-B2A7-CB7FD2FA7D85}"/>
              </a:ext>
            </a:extLst>
          </p:cNvPr>
          <p:cNvSpPr txBox="1"/>
          <p:nvPr/>
        </p:nvSpPr>
        <p:spPr>
          <a:xfrm>
            <a:off x="6171544" y="6219432"/>
            <a:ext cx="19623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Shutterstock —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mavo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</p:spTree>
    <p:extLst>
      <p:ext uri="{BB962C8B-B14F-4D97-AF65-F5344CB8AC3E}">
        <p14:creationId xmlns:p14="http://schemas.microsoft.com/office/powerpoint/2010/main" val="3811934203"/>
      </p:ext>
    </p:extLst>
  </p:cSld>
  <p:clrMapOvr>
    <a:masterClrMapping/>
  </p:clrMapOvr>
  <p:transition spd="med" advClick="0" advTm="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GT_Daniel in Geba¦êude.jpg">
            <a:extLst>
              <a:ext uri="{FF2B5EF4-FFF2-40B4-BE49-F238E27FC236}">
                <a16:creationId xmlns:a16="http://schemas.microsoft.com/office/drawing/2014/main" id="{D0A8DDB4-0961-4645-A402-75D4C24632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78" y="847376"/>
            <a:ext cx="8659843" cy="5633578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45E4EC7-154A-46E1-879F-9A980D910F79}"/>
              </a:ext>
            </a:extLst>
          </p:cNvPr>
          <p:cNvSpPr/>
          <p:nvPr/>
        </p:nvSpPr>
        <p:spPr>
          <a:xfrm>
            <a:off x="4932039" y="4437112"/>
            <a:ext cx="3680079" cy="1224136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112095" y="4510640"/>
            <a:ext cx="2376264" cy="214504"/>
          </a:xfrm>
        </p:spPr>
        <p:txBody>
          <a:bodyPr/>
          <a:lstStyle/>
          <a:p>
            <a:pPr eaLnBrk="0" hangingPunct="0">
              <a:defRPr/>
            </a:pPr>
            <a:r>
              <a:rPr lang="de-DE" sz="1400" b="1" kern="0" dirty="0">
                <a:cs typeface="Arial" pitchFamily="34" charset="0"/>
              </a:rPr>
              <a:t>Das ist Daniel.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8B6D781D-D6A3-491C-A5AA-0ED2B4FDFA73}"/>
              </a:ext>
            </a:extLst>
          </p:cNvPr>
          <p:cNvSpPr txBox="1">
            <a:spLocks/>
          </p:cNvSpPr>
          <p:nvPr/>
        </p:nvSpPr>
        <p:spPr>
          <a:xfrm>
            <a:off x="5112095" y="4797152"/>
            <a:ext cx="3500023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Er absolviert eine Lehre zum Elektroniker, Fachrichtung Energie- und Gebäudetechnik. </a:t>
            </a:r>
          </a:p>
          <a:p>
            <a:pPr fontAlgn="base">
              <a:lnSpc>
                <a:spcPct val="130000"/>
              </a:lnSpc>
            </a:pPr>
            <a:endParaRPr lang="de-DE" sz="12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D43E0E-E707-4CB0-B5B1-51DB295AC7AA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C95091-0AA6-465C-8DA4-F019E045B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32CDAAF-DDA8-495A-958F-0617781C6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810DFA04-D982-4CD4-BF11-C7E6977AA219}"/>
              </a:ext>
            </a:extLst>
          </p:cNvPr>
          <p:cNvSpPr/>
          <p:nvPr/>
        </p:nvSpPr>
        <p:spPr>
          <a:xfrm>
            <a:off x="475215" y="4969577"/>
            <a:ext cx="8136904" cy="125175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E4D8467-65A8-4D45-B061-3BA7B6AEB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6" y="847386"/>
            <a:ext cx="8655905" cy="560595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583ACEF-7A92-46A9-92C9-E3B3F33FE2D2}"/>
              </a:ext>
            </a:extLst>
          </p:cNvPr>
          <p:cNvSpPr/>
          <p:nvPr/>
        </p:nvSpPr>
        <p:spPr>
          <a:xfrm>
            <a:off x="475215" y="4869161"/>
            <a:ext cx="8136904" cy="1352170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539552" y="5012283"/>
            <a:ext cx="5688013" cy="288925"/>
          </a:xfrm>
        </p:spPr>
        <p:txBody>
          <a:bodyPr/>
          <a:lstStyle/>
          <a:p>
            <a:pPr eaLnBrk="0" hangingPunct="0">
              <a:defRPr/>
            </a:pPr>
            <a:r>
              <a:rPr lang="de-DE" sz="1400" b="1" kern="0" dirty="0">
                <a:cs typeface="Arial" pitchFamily="34" charset="0"/>
              </a:rPr>
              <a:t>Die Tätigkeitsbereiche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DC060827-F99D-432E-B424-D2EC61CB0F89}"/>
              </a:ext>
            </a:extLst>
          </p:cNvPr>
          <p:cNvSpPr txBox="1">
            <a:spLocks/>
          </p:cNvSpPr>
          <p:nvPr/>
        </p:nvSpPr>
        <p:spPr>
          <a:xfrm>
            <a:off x="539552" y="5301208"/>
            <a:ext cx="8064896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de-DE" dirty="0"/>
              <a:t>Elektroniker/-innen der Fachrichtung Energie- und Gebäudetechnik kennen sich aus mit intelligenten, smarten Gebäuden und Geräten, die „mitdenken“ und so weniger Energie verbrauchen. Das ist gut für die Umwelt und den Geldbeutel.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9AD279-07FE-4B64-9CA4-5889AD002978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EA38B5-26DB-4903-AEF8-E8EB22EAA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3D2C846-1184-4E2A-97DD-A8E2D2467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GT_KNX Installation Wandmodul.jpg">
            <a:extLst>
              <a:ext uri="{FF2B5EF4-FFF2-40B4-BE49-F238E27FC236}">
                <a16:creationId xmlns:a16="http://schemas.microsoft.com/office/drawing/2014/main" id="{1ED9BC7B-5C69-49F2-86E3-103BCE9E70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621" y="809744"/>
            <a:ext cx="8623791" cy="564359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BBA4F1BE-18FE-48FC-B201-C1BAEFB1F9CF}"/>
              </a:ext>
            </a:extLst>
          </p:cNvPr>
          <p:cNvSpPr/>
          <p:nvPr/>
        </p:nvSpPr>
        <p:spPr>
          <a:xfrm>
            <a:off x="475215" y="5157192"/>
            <a:ext cx="8136904" cy="1064138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00202" y="5373216"/>
            <a:ext cx="8136904" cy="720080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E-</a:t>
            </a:r>
            <a:r>
              <a:rPr lang="de-DE" dirty="0" err="1"/>
              <a:t>Zubi</a:t>
            </a:r>
            <a:r>
              <a:rPr lang="de-DE" dirty="0"/>
              <a:t> Daniel testet hier in einem Bürogebäude ein „KNX“-System. Damit lassen sich übergreifend und bedarfsgerecht zum Beispiel Heizung, Beleuchtung, Jalousien, Belüftung, Haushaltsgeräte und Sicherheitstechnik steuern. </a:t>
            </a:r>
          </a:p>
          <a:p>
            <a:pPr marL="0" indent="0" fontAlgn="base">
              <a:lnSpc>
                <a:spcPct val="130000"/>
              </a:lnSpc>
              <a:buNone/>
            </a:pPr>
            <a:endParaRPr lang="de-DE" sz="1200" i="1" dirty="0"/>
          </a:p>
        </p:txBody>
      </p:sp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F36482-6CB3-437D-8BD1-236650D0EC0C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6B8616-75D5-4D8A-B939-A1CB38F5E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DC4CC7-116D-4375-9710-100CC1DA5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shutterstock_373571413-Angelina Dimitrova.jpg">
            <a:extLst>
              <a:ext uri="{FF2B5EF4-FFF2-40B4-BE49-F238E27FC236}">
                <a16:creationId xmlns:a16="http://schemas.microsoft.com/office/drawing/2014/main" id="{9FAB42A9-3B03-494D-9569-D34FC92B00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35" y="807834"/>
            <a:ext cx="8622977" cy="564359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047ACD-D594-4EE0-8A81-1A361338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22B6BA1-6045-4EE1-8A15-EDA0C25941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E20A68-7E09-4C83-89E5-0DD4786A083D}"/>
              </a:ext>
            </a:extLst>
          </p:cNvPr>
          <p:cNvSpPr txBox="1"/>
          <p:nvPr/>
        </p:nvSpPr>
        <p:spPr>
          <a:xfrm>
            <a:off x="6172218" y="6214793"/>
            <a:ext cx="24673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Shutterstock — Angelina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Dimitrova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C98E5D3-B6A7-467B-A52F-C10B9C6020A5}"/>
              </a:ext>
            </a:extLst>
          </p:cNvPr>
          <p:cNvSpPr/>
          <p:nvPr/>
        </p:nvSpPr>
        <p:spPr>
          <a:xfrm>
            <a:off x="475215" y="5157192"/>
            <a:ext cx="8136904" cy="1064138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D4B39F6-1BD6-4117-8355-71E7C2DB78E7}"/>
              </a:ext>
            </a:extLst>
          </p:cNvPr>
          <p:cNvSpPr txBox="1">
            <a:spLocks/>
          </p:cNvSpPr>
          <p:nvPr/>
        </p:nvSpPr>
        <p:spPr>
          <a:xfrm>
            <a:off x="499628" y="5373216"/>
            <a:ext cx="8064896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de-DE"/>
              <a:t>Ob in privaten Wohnhäusern, großen Wohnanlagen, Büros, Hotels, Kaufhäusern oder Industriegebäuden : 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GT_Schaltschrank messen la¦êcheln.jpg">
            <a:extLst>
              <a:ext uri="{FF2B5EF4-FFF2-40B4-BE49-F238E27FC236}">
                <a16:creationId xmlns:a16="http://schemas.microsoft.com/office/drawing/2014/main" id="{51B0AF31-75B1-4DE8-9F0D-1AB6ABC2B8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35" y="805923"/>
            <a:ext cx="8622977" cy="564359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D69F1A9-6B13-46B8-93A9-A9DE6A876AE9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501A9B-F303-4670-BBE3-9A5B05F1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4FCD66-1A29-4422-90BC-96CFA2E71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1F3DDD1-4183-4B60-8095-C6D5CF13D051}"/>
              </a:ext>
            </a:extLst>
          </p:cNvPr>
          <p:cNvSpPr/>
          <p:nvPr/>
        </p:nvSpPr>
        <p:spPr>
          <a:xfrm>
            <a:off x="475215" y="5157192"/>
            <a:ext cx="8136904" cy="1064138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E6B8D55-A7D0-4672-91A7-2805DDCE26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6" y="5374409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…Elektroniker/-innen der Fachrichtung Energie- und Gebäudetechnik sorgen in jedem Gebäude für die richtige Technik. </a:t>
            </a:r>
          </a:p>
        </p:txBody>
      </p:sp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GT_Satellitenanlage.jpg">
            <a:extLst>
              <a:ext uri="{FF2B5EF4-FFF2-40B4-BE49-F238E27FC236}">
                <a16:creationId xmlns:a16="http://schemas.microsoft.com/office/drawing/2014/main" id="{899AD132-3231-4F38-894B-0AE89B3714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97" y="807374"/>
            <a:ext cx="8632115" cy="564214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1A81256F-B876-423C-8BE3-C286AED54F78}"/>
              </a:ext>
            </a:extLst>
          </p:cNvPr>
          <p:cNvSpPr/>
          <p:nvPr/>
        </p:nvSpPr>
        <p:spPr>
          <a:xfrm>
            <a:off x="475215" y="5157191"/>
            <a:ext cx="8136904" cy="1083187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39552" y="5373216"/>
            <a:ext cx="8064896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Darüber hinaus installieren, warten und richten sie elektrische Anlagen und Kommunikationstechnik ein. Dazu zählen auch Satellitenanlagen….</a:t>
            </a:r>
          </a:p>
        </p:txBody>
      </p:sp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9413EB3-9DE6-4522-BD83-9B5E8B4338DF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7E83AC-683D-4933-8D6F-9E2F550CD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BD5919-3AE1-438C-ACF1-21B87C320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75767"/>
      </p:ext>
    </p:extLst>
  </p:cSld>
  <p:clrMapOvr>
    <a:masterClrMapping/>
  </p:clrMapOvr>
  <p:transition spd="med" advClick="0" advTm="5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GT_Waermepumpe Schaltschrank.jpg">
            <a:extLst>
              <a:ext uri="{FF2B5EF4-FFF2-40B4-BE49-F238E27FC236}">
                <a16:creationId xmlns:a16="http://schemas.microsoft.com/office/drawing/2014/main" id="{7A71DB26-055B-4E7B-8A6D-8F5D8EC382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97" y="805923"/>
            <a:ext cx="8632115" cy="564359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7188"/>
            <a:r>
              <a:rPr lang="de-DE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Stand: März 2017</a:t>
            </a:r>
          </a:p>
          <a:p>
            <a:pPr indent="357188"/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de-DE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1748D09-4882-4F77-BCF7-CB008A53108E}"/>
              </a:ext>
            </a:extLst>
          </p:cNvPr>
          <p:cNvSpPr/>
          <p:nvPr/>
        </p:nvSpPr>
        <p:spPr>
          <a:xfrm>
            <a:off x="475213" y="2996951"/>
            <a:ext cx="4024779" cy="136815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29713" y="3212976"/>
            <a:ext cx="3654255" cy="792088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Sie kennen sich mit Schaltschränken und Unterverteilungen aus oder richten Systeme ein. So zum Beispiel Wärmepumpen. Diese konfigurieren und warten sie auch.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620F85-B32F-4567-9A57-FFB91C679F34}"/>
              </a:ext>
            </a:extLst>
          </p:cNvPr>
          <p:cNvSpPr txBox="1"/>
          <p:nvPr/>
        </p:nvSpPr>
        <p:spPr>
          <a:xfrm>
            <a:off x="7071178" y="6221330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Foto: </a:t>
            </a:r>
            <a:r>
              <a:rPr lang="de-DE" sz="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ArGe</a:t>
            </a:r>
            <a:r>
              <a:rPr lang="de-DE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Medien im ZVEH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F82CBB-E279-4AAE-A156-B839EA0F9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61287"/>
            <a:ext cx="2165314" cy="514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467270-73E0-44BE-A538-93A29F64D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921"/>
            <a:ext cx="2286384" cy="6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1240"/>
      </p:ext>
    </p:extLst>
  </p:cSld>
  <p:clrMapOvr>
    <a:masterClrMapping/>
  </p:clrMapOvr>
  <p:transition spd="med" advClick="0" advTm="5000">
    <p:pull/>
  </p:transition>
</p:sld>
</file>

<file path=ppt/theme/theme1.xml><?xml version="1.0" encoding="utf-8"?>
<a:theme xmlns:a="http://schemas.openxmlformats.org/drawingml/2006/main" name="E-Zubi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-Zubis">
      <a:majorFont>
        <a:latin typeface="Nexa Black"/>
        <a:ea typeface=""/>
        <a:cs typeface=""/>
      </a:majorFont>
      <a:minorFont>
        <a:latin typeface="Nexa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Bildschirmpräsentation (4:3)</PresentationFormat>
  <Paragraphs>136</Paragraphs>
  <Slides>24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Nexa Regular</vt:lpstr>
      <vt:lpstr>Wingdings</vt:lpstr>
      <vt:lpstr>E-Zubis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</dc:creator>
  <cp:lastModifiedBy>Jana Both</cp:lastModifiedBy>
  <cp:revision>489</cp:revision>
  <dcterms:created xsi:type="dcterms:W3CDTF">2015-12-16T11:04:35Z</dcterms:created>
  <dcterms:modified xsi:type="dcterms:W3CDTF">2021-03-22T12:29:53Z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1752957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D7.1.1</vt:lpwstr>
  </property>
</Properties>
</file>