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1" r:id="rId2"/>
    <p:sldId id="355" r:id="rId3"/>
    <p:sldId id="440" r:id="rId4"/>
    <p:sldId id="424" r:id="rId5"/>
    <p:sldId id="425" r:id="rId6"/>
    <p:sldId id="442" r:id="rId7"/>
    <p:sldId id="426" r:id="rId8"/>
    <p:sldId id="427" r:id="rId9"/>
    <p:sldId id="429" r:id="rId10"/>
    <p:sldId id="430" r:id="rId11"/>
    <p:sldId id="431" r:id="rId12"/>
    <p:sldId id="433" r:id="rId13"/>
    <p:sldId id="434" r:id="rId14"/>
    <p:sldId id="441" r:id="rId15"/>
    <p:sldId id="432" r:id="rId16"/>
    <p:sldId id="436" r:id="rId17"/>
    <p:sldId id="437" r:id="rId18"/>
    <p:sldId id="337" r:id="rId19"/>
    <p:sldId id="363" r:id="rId20"/>
    <p:sldId id="357" r:id="rId21"/>
    <p:sldId id="358" r:id="rId22"/>
    <p:sldId id="392" r:id="rId23"/>
    <p:sldId id="373" r:id="rId24"/>
    <p:sldId id="422" r:id="rId2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70">
          <p15:clr>
            <a:srgbClr val="A4A3A4"/>
          </p15:clr>
        </p15:guide>
        <p15:guide id="4" pos="1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 Runte" initials="CR" lastIdx="13" clrIdx="0"/>
  <p:cmAuthor id="7" name="Andreas Habermehl" initials="AH" lastIdx="1" clrIdx="7">
    <p:extLst>
      <p:ext uri="{19B8F6BF-5375-455C-9EA6-DF929625EA0E}">
        <p15:presenceInfo xmlns:p15="http://schemas.microsoft.com/office/powerpoint/2012/main" userId="Andreas Habermehl" providerId="None"/>
      </p:ext>
    </p:extLst>
  </p:cmAuthor>
  <p:cmAuthor id="1" name="jboth" initials="jab" lastIdx="4" clrIdx="1"/>
  <p:cmAuthor id="8" name="Ludwig, Mareike (ZVEH)" initials="LM(" lastIdx="4" clrIdx="8">
    <p:extLst>
      <p:ext uri="{19B8F6BF-5375-455C-9EA6-DF929625EA0E}">
        <p15:presenceInfo xmlns:p15="http://schemas.microsoft.com/office/powerpoint/2012/main" userId="Ludwig, Mareike (ZVEH)" providerId="None"/>
      </p:ext>
    </p:extLst>
  </p:cmAuthor>
  <p:cmAuthor id="2" name="Jessica Schmitt" initials="JS" lastIdx="4" clrIdx="2"/>
  <p:cmAuthor id="3" name="Annette Farhan" initials="AF" lastIdx="19" clrIdx="3">
    <p:extLst>
      <p:ext uri="{19B8F6BF-5375-455C-9EA6-DF929625EA0E}">
        <p15:presenceInfo xmlns:p15="http://schemas.microsoft.com/office/powerpoint/2012/main" userId="S-1-5-21-69200084-478885357-2929859963-1287" providerId="AD"/>
      </p:ext>
    </p:extLst>
  </p:cmAuthor>
  <p:cmAuthor id="4" name="Gabi Schermuly-Wunderlich" initials="GS" lastIdx="1" clrIdx="4">
    <p:extLst>
      <p:ext uri="{19B8F6BF-5375-455C-9EA6-DF929625EA0E}">
        <p15:presenceInfo xmlns:p15="http://schemas.microsoft.com/office/powerpoint/2012/main" userId="S-1-5-21-69200084-478885357-2929859963-1252" providerId="AD"/>
      </p:ext>
    </p:extLst>
  </p:cmAuthor>
  <p:cmAuthor id="5" name="Schermuly-Wunderlich, Gabi (ARGE)" initials="SWG(" lastIdx="2" clrIdx="5">
    <p:extLst>
      <p:ext uri="{19B8F6BF-5375-455C-9EA6-DF929625EA0E}">
        <p15:presenceInfo xmlns:p15="http://schemas.microsoft.com/office/powerpoint/2012/main" userId="S::g.schermuly@arge-medien-zveh.de::40f14d21-7390-4fd4-84c9-0888049839bb" providerId="AD"/>
      </p:ext>
    </p:extLst>
  </p:cmAuthor>
  <p:cmAuthor id="6" name="Farhan, Annette  (ARGE)" initials="FA(" lastIdx="4" clrIdx="6">
    <p:extLst>
      <p:ext uri="{19B8F6BF-5375-455C-9EA6-DF929625EA0E}">
        <p15:presenceInfo xmlns:p15="http://schemas.microsoft.com/office/powerpoint/2012/main" userId="S::a.farhan@arge-medien-zveh.de::c583e77d-da43-4f02-aa7f-3501c54edb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542"/>
    <a:srgbClr val="FFDC00"/>
    <a:srgbClr val="FFDD00"/>
    <a:srgbClr val="F0F0F0"/>
    <a:srgbClr val="ECECEC"/>
    <a:srgbClr val="F2F2F2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8" autoAdjust="0"/>
    <p:restoredTop sz="94558" autoAdjust="0"/>
  </p:normalViewPr>
  <p:slideViewPr>
    <p:cSldViewPr>
      <p:cViewPr varScale="1">
        <p:scale>
          <a:sx n="101" d="100"/>
          <a:sy n="101" d="100"/>
        </p:scale>
        <p:origin x="1032" y="102"/>
      </p:cViewPr>
      <p:guideLst>
        <p:guide orient="horz" pos="2160"/>
        <p:guide pos="2880"/>
        <p:guide orient="horz" pos="2070"/>
        <p:guide pos="136"/>
      </p:guideLst>
    </p:cSldViewPr>
  </p:slideViewPr>
  <p:outlineViewPr>
    <p:cViewPr>
      <p:scale>
        <a:sx n="33" d="100"/>
        <a:sy n="33" d="100"/>
      </p:scale>
      <p:origin x="0" y="-1797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25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42E4E-C455-294A-A216-F506B9AC6FC5}" type="datetimeFigureOut">
              <a:rPr lang="de-DE" smtClean="0"/>
              <a:pPr/>
              <a:t>22.03.2021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2AC10-1FA2-834B-A309-3C4FD1981CF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879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D5EBA-594D-EF44-B41E-FAA23AF5D107}" type="datetimeFigureOut">
              <a:rPr lang="de-DE" smtClean="0"/>
              <a:pPr/>
              <a:t>22.03.2021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643F8-EA74-6B47-9C57-C64DDE0D786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66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66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472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66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66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66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77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eader-gruppenbild-zwei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" b="-1823"/>
          <a:stretch/>
        </p:blipFill>
        <p:spPr>
          <a:xfrm>
            <a:off x="0" y="764704"/>
            <a:ext cx="9144000" cy="4802975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4797152"/>
            <a:ext cx="6084168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9115" y="4932363"/>
            <a:ext cx="5761037" cy="58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5443538"/>
            <a:ext cx="8424862" cy="646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</p:spTree>
    <p:extLst>
      <p:ext uri="{BB962C8B-B14F-4D97-AF65-F5344CB8AC3E}">
        <p14:creationId xmlns:p14="http://schemas.microsoft.com/office/powerpoint/2010/main" val="1424090394"/>
      </p:ext>
    </p:extLst>
  </p:cSld>
  <p:clrMapOvr>
    <a:masterClrMapping/>
  </p:clrMapOvr>
  <p:transition spd="med" advClick="0" advTm="5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1555751"/>
            <a:ext cx="8498334" cy="4535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Inhaltstext hier eintragen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/>
              <a:pPr/>
              <a:t>‹Nr.›</a:t>
            </a:fld>
            <a:endParaRPr lang="de-DE" sz="1000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745282"/>
            <a:ext cx="915546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1555751"/>
            <a:ext cx="8498334" cy="4535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Inhaltstext hier eintragen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548680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4355976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29176"/>
      </p:ext>
    </p:extLst>
  </p:cSld>
  <p:clrMapOvr>
    <a:masterClrMapping/>
  </p:clrMapOvr>
  <p:transition spd="med" advClick="0" advTm="5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Inhalt und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11460" y="836934"/>
            <a:ext cx="9144000" cy="6021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167636" y="3068960"/>
            <a:ext cx="2714625" cy="16192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156175" y="4906094"/>
            <a:ext cx="2714625" cy="169155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Bildplatzhalter 12"/>
          <p:cNvSpPr>
            <a:spLocks noGrp="1"/>
          </p:cNvSpPr>
          <p:nvPr>
            <p:ph type="pic" sz="quarter" idx="15"/>
          </p:nvPr>
        </p:nvSpPr>
        <p:spPr>
          <a:xfrm>
            <a:off x="251520" y="3068639"/>
            <a:ext cx="5644902" cy="352871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5" y="1556792"/>
            <a:ext cx="8642350" cy="1368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Inhaltstext hier eintragen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1460" y="745282"/>
            <a:ext cx="9144000" cy="81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 userDrawn="1"/>
        </p:nvSpPr>
        <p:spPr>
          <a:xfrm>
            <a:off x="2051720" y="332656"/>
            <a:ext cx="411591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</p:spTree>
    <p:extLst>
      <p:ext uri="{BB962C8B-B14F-4D97-AF65-F5344CB8AC3E}">
        <p14:creationId xmlns:p14="http://schemas.microsoft.com/office/powerpoint/2010/main" val="3852476644"/>
      </p:ext>
    </p:extLst>
  </p:cSld>
  <p:clrMapOvr>
    <a:masterClrMapping/>
  </p:clrMapOvr>
  <p:transition spd="med" advClick="0" advTm="5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oxen und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836934"/>
            <a:ext cx="9144000" cy="6021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7"/>
          </p:nvPr>
        </p:nvSpPr>
        <p:spPr>
          <a:xfrm>
            <a:off x="6456140" y="1628775"/>
            <a:ext cx="2363787" cy="14112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8"/>
          </p:nvPr>
        </p:nvSpPr>
        <p:spPr>
          <a:xfrm>
            <a:off x="6456685" y="3299759"/>
            <a:ext cx="2363787" cy="14112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9"/>
          </p:nvPr>
        </p:nvSpPr>
        <p:spPr>
          <a:xfrm>
            <a:off x="6456685" y="4970743"/>
            <a:ext cx="2363787" cy="14112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95536" y="1989138"/>
            <a:ext cx="5688632" cy="1812925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Arial" charset="0"/>
                <a:ea typeface="Arial" charset="0"/>
                <a:cs typeface="Arial" charset="0"/>
              </a:defRPr>
            </a:lvl1pPr>
            <a:lvl2pPr>
              <a:defRPr lang="de-DE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Aufzählungen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395536" y="4582021"/>
            <a:ext cx="5688632" cy="1812925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Arial" charset="0"/>
                <a:ea typeface="Arial" charset="0"/>
                <a:cs typeface="Arial" charset="0"/>
              </a:defRPr>
            </a:lvl1pPr>
            <a:lvl2pPr>
              <a:defRPr lang="de-DE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Aufzählungen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395858" y="1700213"/>
            <a:ext cx="5688013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5" name="Textplatzhalter 33"/>
          <p:cNvSpPr>
            <a:spLocks noGrp="1"/>
          </p:cNvSpPr>
          <p:nvPr>
            <p:ph type="body" sz="quarter" idx="27" hasCustomPrompt="1"/>
          </p:nvPr>
        </p:nvSpPr>
        <p:spPr>
          <a:xfrm>
            <a:off x="395858" y="4293096"/>
            <a:ext cx="5688013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1460" y="745282"/>
            <a:ext cx="9144000" cy="73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1691680" y="332656"/>
            <a:ext cx="447595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</p:spTree>
    <p:extLst>
      <p:ext uri="{BB962C8B-B14F-4D97-AF65-F5344CB8AC3E}">
        <p14:creationId xmlns:p14="http://schemas.microsoft.com/office/powerpoint/2010/main" val="4289287340"/>
      </p:ext>
    </p:extLst>
  </p:cSld>
  <p:clrMapOvr>
    <a:masterClrMapping/>
  </p:clrMapOvr>
  <p:transition spd="med" advClick="0" advTm="5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819472"/>
            <a:ext cx="9180512" cy="603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Rechteck 64"/>
          <p:cNvSpPr/>
          <p:nvPr userDrawn="1"/>
        </p:nvSpPr>
        <p:spPr>
          <a:xfrm>
            <a:off x="728759" y="1150629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 65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70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grpSp>
        <p:nvGrpSpPr>
          <p:cNvPr id="71" name="Gruppieren 12"/>
          <p:cNvGrpSpPr/>
          <p:nvPr userDrawn="1"/>
        </p:nvGrpSpPr>
        <p:grpSpPr>
          <a:xfrm>
            <a:off x="3345210" y="2367660"/>
            <a:ext cx="3603054" cy="1043879"/>
            <a:chOff x="3345210" y="2511676"/>
            <a:chExt cx="3603054" cy="1043879"/>
          </a:xfrm>
        </p:grpSpPr>
        <p:cxnSp>
          <p:nvCxnSpPr>
            <p:cNvPr id="72" name="Gerade Verbindung 71"/>
            <p:cNvCxnSpPr/>
            <p:nvPr/>
          </p:nvCxnSpPr>
          <p:spPr>
            <a:xfrm>
              <a:off x="3804256" y="2511676"/>
              <a:ext cx="3144008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>
              <a:stCxn id="89" idx="0"/>
              <a:endCxn id="110" idx="1"/>
            </p:cNvCxnSpPr>
            <p:nvPr/>
          </p:nvCxnSpPr>
          <p:spPr>
            <a:xfrm flipV="1">
              <a:off x="3875880" y="2654462"/>
              <a:ext cx="3070077" cy="155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>
              <a:stCxn id="88" idx="0"/>
            </p:cNvCxnSpPr>
            <p:nvPr/>
          </p:nvCxnSpPr>
          <p:spPr>
            <a:xfrm>
              <a:off x="3947888" y="2799708"/>
              <a:ext cx="3000376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>
              <a:stCxn id="90" idx="2"/>
            </p:cNvCxnSpPr>
            <p:nvPr/>
          </p:nvCxnSpPr>
          <p:spPr>
            <a:xfrm>
              <a:off x="3345210" y="2970722"/>
              <a:ext cx="0" cy="584833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>
              <a:stCxn id="89" idx="2"/>
            </p:cNvCxnSpPr>
            <p:nvPr/>
          </p:nvCxnSpPr>
          <p:spPr>
            <a:xfrm>
              <a:off x="3489226" y="3042667"/>
              <a:ext cx="0" cy="512888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>
              <a:stCxn id="88" idx="2"/>
            </p:cNvCxnSpPr>
            <p:nvPr/>
          </p:nvCxnSpPr>
          <p:spPr>
            <a:xfrm>
              <a:off x="3633242" y="3114354"/>
              <a:ext cx="0" cy="44120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Bogen 77"/>
            <p:cNvSpPr/>
            <p:nvPr/>
          </p:nvSpPr>
          <p:spPr>
            <a:xfrm flipH="1">
              <a:off x="3633242" y="2799708"/>
              <a:ext cx="629292" cy="6292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Bogen 78"/>
            <p:cNvSpPr/>
            <p:nvPr/>
          </p:nvSpPr>
          <p:spPr>
            <a:xfrm flipH="1">
              <a:off x="3489226" y="2656013"/>
              <a:ext cx="773308" cy="773308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Bogen 79"/>
            <p:cNvSpPr/>
            <p:nvPr/>
          </p:nvSpPr>
          <p:spPr>
            <a:xfrm flipH="1">
              <a:off x="3345210" y="2511676"/>
              <a:ext cx="918092" cy="9180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1" name="Gruppieren 26"/>
          <p:cNvGrpSpPr/>
          <p:nvPr userDrawn="1"/>
        </p:nvGrpSpPr>
        <p:grpSpPr>
          <a:xfrm>
            <a:off x="5580112" y="2898651"/>
            <a:ext cx="288032" cy="1285529"/>
            <a:chOff x="5580112" y="2167955"/>
            <a:chExt cx="288032" cy="2160241"/>
          </a:xfrm>
        </p:grpSpPr>
        <p:cxnSp>
          <p:nvCxnSpPr>
            <p:cNvPr id="82" name="Gerade Verbindung 81"/>
            <p:cNvCxnSpPr/>
            <p:nvPr/>
          </p:nvCxnSpPr>
          <p:spPr>
            <a:xfrm>
              <a:off x="5580112" y="2167956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>
              <a:off x="5724128" y="2167956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>
              <a:off x="5868144" y="2167955"/>
              <a:ext cx="0" cy="216024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ieren 30"/>
          <p:cNvGrpSpPr/>
          <p:nvPr userDrawn="1"/>
        </p:nvGrpSpPr>
        <p:grpSpPr>
          <a:xfrm>
            <a:off x="1086503" y="2852935"/>
            <a:ext cx="288032" cy="2160241"/>
            <a:chOff x="1086503" y="2996951"/>
            <a:chExt cx="288032" cy="2160241"/>
          </a:xfrm>
        </p:grpSpPr>
        <p:cxnSp>
          <p:nvCxnSpPr>
            <p:cNvPr id="86" name="Gerade Verbindung 85"/>
            <p:cNvCxnSpPr/>
            <p:nvPr/>
          </p:nvCxnSpPr>
          <p:spPr>
            <a:xfrm>
              <a:off x="1086503" y="2996952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>
              <a:off x="1230519" y="2996952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>
              <a:off x="1374535" y="2996951"/>
              <a:ext cx="0" cy="216024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34"/>
          <p:cNvGrpSpPr/>
          <p:nvPr userDrawn="1"/>
        </p:nvGrpSpPr>
        <p:grpSpPr>
          <a:xfrm>
            <a:off x="2202627" y="3808141"/>
            <a:ext cx="4745637" cy="288032"/>
            <a:chOff x="2202627" y="3952157"/>
            <a:chExt cx="4745637" cy="288032"/>
          </a:xfrm>
        </p:grpSpPr>
        <p:cxnSp>
          <p:nvCxnSpPr>
            <p:cNvPr id="90" name="Gerade Verbindung 89"/>
            <p:cNvCxnSpPr/>
            <p:nvPr/>
          </p:nvCxnSpPr>
          <p:spPr>
            <a:xfrm>
              <a:off x="2202627" y="3952157"/>
              <a:ext cx="4745637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>
              <a:stCxn id="108" idx="3"/>
              <a:endCxn id="112" idx="1"/>
            </p:cNvCxnSpPr>
            <p:nvPr/>
          </p:nvCxnSpPr>
          <p:spPr>
            <a:xfrm flipV="1">
              <a:off x="2209448" y="4085481"/>
              <a:ext cx="4738816" cy="1142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/>
            <p:cNvCxnSpPr/>
            <p:nvPr/>
          </p:nvCxnSpPr>
          <p:spPr>
            <a:xfrm>
              <a:off x="2202627" y="4240189"/>
              <a:ext cx="4745637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en 38"/>
          <p:cNvGrpSpPr/>
          <p:nvPr userDrawn="1"/>
        </p:nvGrpSpPr>
        <p:grpSpPr>
          <a:xfrm>
            <a:off x="0" y="2367981"/>
            <a:ext cx="827584" cy="288032"/>
            <a:chOff x="14139" y="2511997"/>
            <a:chExt cx="827584" cy="288032"/>
          </a:xfrm>
        </p:grpSpPr>
        <p:cxnSp>
          <p:nvCxnSpPr>
            <p:cNvPr id="94" name="Gerade Verbindung 93"/>
            <p:cNvCxnSpPr/>
            <p:nvPr/>
          </p:nvCxnSpPr>
          <p:spPr>
            <a:xfrm>
              <a:off x="14139" y="2511997"/>
              <a:ext cx="827584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94"/>
            <p:cNvCxnSpPr/>
            <p:nvPr/>
          </p:nvCxnSpPr>
          <p:spPr>
            <a:xfrm>
              <a:off x="14139" y="2656460"/>
              <a:ext cx="827584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95"/>
            <p:cNvCxnSpPr/>
            <p:nvPr/>
          </p:nvCxnSpPr>
          <p:spPr>
            <a:xfrm>
              <a:off x="14139" y="2800029"/>
              <a:ext cx="827584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hteck 96"/>
          <p:cNvSpPr/>
          <p:nvPr userDrawn="1"/>
        </p:nvSpPr>
        <p:spPr>
          <a:xfrm>
            <a:off x="267861" y="1916832"/>
            <a:ext cx="1944216" cy="1171229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i="0" dirty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rPr>
              <a:t>Ausbildung</a:t>
            </a:r>
          </a:p>
        </p:txBody>
      </p:sp>
      <p:sp>
        <p:nvSpPr>
          <p:cNvPr id="98" name="Rectangle 5"/>
          <p:cNvSpPr>
            <a:spLocks noChangeArrowheads="1"/>
          </p:cNvSpPr>
          <p:nvPr userDrawn="1"/>
        </p:nvSpPr>
        <p:spPr bwMode="auto">
          <a:xfrm>
            <a:off x="265232" y="3356992"/>
            <a:ext cx="1944216" cy="1171229"/>
          </a:xfrm>
          <a:prstGeom prst="rect">
            <a:avLst/>
          </a:prstGeom>
          <a:solidFill>
            <a:srgbClr val="FFDD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Angestellte(r)</a:t>
            </a:r>
            <a:b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Fachmann/-frau </a:t>
            </a:r>
          </a:p>
          <a:p>
            <a:pPr>
              <a:defRPr/>
            </a:pP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im E-Handwerk</a:t>
            </a:r>
          </a:p>
        </p:txBody>
      </p:sp>
      <p:sp>
        <p:nvSpPr>
          <p:cNvPr id="99" name="Rectangle 5"/>
          <p:cNvSpPr>
            <a:spLocks noChangeArrowheads="1"/>
          </p:cNvSpPr>
          <p:nvPr userDrawn="1"/>
        </p:nvSpPr>
        <p:spPr bwMode="auto">
          <a:xfrm>
            <a:off x="2497907" y="3356992"/>
            <a:ext cx="1944216" cy="1171229"/>
          </a:xfrm>
          <a:prstGeom prst="rect">
            <a:avLst/>
          </a:prstGeom>
          <a:solidFill>
            <a:srgbClr val="FFDD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Meister/-in im</a:t>
            </a:r>
            <a:b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E-Handwerk</a:t>
            </a:r>
          </a:p>
        </p:txBody>
      </p:sp>
      <p:sp>
        <p:nvSpPr>
          <p:cNvPr id="100" name="Rectangle 5"/>
          <p:cNvSpPr>
            <a:spLocks noChangeArrowheads="1"/>
          </p:cNvSpPr>
          <p:nvPr userDrawn="1"/>
        </p:nvSpPr>
        <p:spPr bwMode="auto">
          <a:xfrm>
            <a:off x="6945957" y="1916832"/>
            <a:ext cx="1946523" cy="1187228"/>
          </a:xfrm>
          <a:prstGeom prst="rect">
            <a:avLst/>
          </a:prstGeom>
          <a:solidFill>
            <a:srgbClr val="FF454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Eigenes 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Unternehmen</a:t>
            </a:r>
          </a:p>
        </p:txBody>
      </p:sp>
      <p:sp>
        <p:nvSpPr>
          <p:cNvPr id="102" name="Rectangle 5"/>
          <p:cNvSpPr>
            <a:spLocks noChangeArrowheads="1"/>
          </p:cNvSpPr>
          <p:nvPr userDrawn="1"/>
        </p:nvSpPr>
        <p:spPr bwMode="auto">
          <a:xfrm>
            <a:off x="6948264" y="3355850"/>
            <a:ext cx="1944216" cy="1171229"/>
          </a:xfrm>
          <a:prstGeom prst="rect">
            <a:avLst/>
          </a:prstGeom>
          <a:solidFill>
            <a:srgbClr val="FF454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(internationale)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Expertenkarriere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als Angestellte/-r</a:t>
            </a:r>
          </a:p>
        </p:txBody>
      </p:sp>
      <p:sp>
        <p:nvSpPr>
          <p:cNvPr id="103" name="Rectangle 5"/>
          <p:cNvSpPr>
            <a:spLocks noChangeArrowheads="1"/>
          </p:cNvSpPr>
          <p:nvPr userDrawn="1"/>
        </p:nvSpPr>
        <p:spPr bwMode="auto">
          <a:xfrm>
            <a:off x="4730155" y="3356991"/>
            <a:ext cx="1944216" cy="11712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2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Naturwissenschaftliches</a:t>
            </a:r>
          </a:p>
          <a:p>
            <a:pPr eaLnBrk="1" hangingPunct="1">
              <a:defRPr/>
            </a:pPr>
            <a:r>
              <a:rPr lang="de-DE" altLang="de-DE" sz="12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oder kaufmännisches</a:t>
            </a:r>
          </a:p>
          <a:p>
            <a:pPr eaLnBrk="1" hangingPunct="1">
              <a:defRPr/>
            </a:pPr>
            <a:r>
              <a:rPr lang="de-DE" altLang="de-DE" sz="12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Studium</a:t>
            </a:r>
          </a:p>
        </p:txBody>
      </p:sp>
      <p:sp>
        <p:nvSpPr>
          <p:cNvPr id="104" name="Rectangle 5"/>
          <p:cNvSpPr>
            <a:spLocks noChangeArrowheads="1"/>
          </p:cNvSpPr>
          <p:nvPr userDrawn="1"/>
        </p:nvSpPr>
        <p:spPr bwMode="auto">
          <a:xfrm>
            <a:off x="258411" y="4797152"/>
            <a:ext cx="1944216" cy="1171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0000" tIns="46800" rIns="90000" bIns="46800" anchor="ctr"/>
          <a:lstStyle/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Gewerblich-technische</a:t>
            </a:r>
          </a:p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Weiterbildungen</a:t>
            </a:r>
          </a:p>
          <a:p>
            <a:endParaRPr lang="de-DE" altLang="de-DE" sz="1200" b="0" i="1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Kaufmännische Fort- und </a:t>
            </a:r>
          </a:p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Weiterbildungen</a:t>
            </a:r>
          </a:p>
        </p:txBody>
      </p:sp>
      <p:grpSp>
        <p:nvGrpSpPr>
          <p:cNvPr id="105" name="Gruppieren 50"/>
          <p:cNvGrpSpPr/>
          <p:nvPr userDrawn="1"/>
        </p:nvGrpSpPr>
        <p:grpSpPr>
          <a:xfrm flipV="1">
            <a:off x="3345210" y="4527079"/>
            <a:ext cx="3603054" cy="1043879"/>
            <a:chOff x="3345210" y="2511676"/>
            <a:chExt cx="3603054" cy="1043879"/>
          </a:xfrm>
        </p:grpSpPr>
        <p:cxnSp>
          <p:nvCxnSpPr>
            <p:cNvPr id="106" name="Gerade Verbindung 105"/>
            <p:cNvCxnSpPr/>
            <p:nvPr/>
          </p:nvCxnSpPr>
          <p:spPr>
            <a:xfrm>
              <a:off x="3804256" y="2511676"/>
              <a:ext cx="3144008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flipV="1">
              <a:off x="3875880" y="2654462"/>
              <a:ext cx="3070077" cy="155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>
              <a:off x="3947888" y="2799708"/>
              <a:ext cx="3000376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/>
          </p:nvCxnSpPr>
          <p:spPr>
            <a:xfrm>
              <a:off x="3345210" y="2970722"/>
              <a:ext cx="0" cy="584833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/>
          </p:nvCxnSpPr>
          <p:spPr>
            <a:xfrm>
              <a:off x="3489226" y="3042667"/>
              <a:ext cx="0" cy="512888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>
              <a:off x="3633242" y="3114354"/>
              <a:ext cx="0" cy="44120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Bogen 111"/>
            <p:cNvSpPr/>
            <p:nvPr/>
          </p:nvSpPr>
          <p:spPr>
            <a:xfrm flipH="1">
              <a:off x="3633242" y="2799708"/>
              <a:ext cx="629292" cy="6292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Bogen 112"/>
            <p:cNvSpPr/>
            <p:nvPr/>
          </p:nvSpPr>
          <p:spPr>
            <a:xfrm flipH="1">
              <a:off x="3489226" y="2656013"/>
              <a:ext cx="773308" cy="773308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Bogen 113"/>
            <p:cNvSpPr/>
            <p:nvPr/>
          </p:nvSpPr>
          <p:spPr>
            <a:xfrm flipH="1">
              <a:off x="3345210" y="2511676"/>
              <a:ext cx="918092" cy="9180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5" name="Bogen 114"/>
          <p:cNvSpPr/>
          <p:nvPr userDrawn="1"/>
        </p:nvSpPr>
        <p:spPr>
          <a:xfrm flipH="1">
            <a:off x="5580112" y="2656013"/>
            <a:ext cx="360040" cy="567161"/>
          </a:xfrm>
          <a:prstGeom prst="arc">
            <a:avLst/>
          </a:prstGeom>
          <a:ln w="38100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Bogen 115"/>
          <p:cNvSpPr/>
          <p:nvPr userDrawn="1"/>
        </p:nvSpPr>
        <p:spPr>
          <a:xfrm flipH="1">
            <a:off x="5724490" y="2655691"/>
            <a:ext cx="360040" cy="567161"/>
          </a:xfrm>
          <a:prstGeom prst="arc">
            <a:avLst/>
          </a:prstGeom>
          <a:ln w="38100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Bogen 116"/>
          <p:cNvSpPr/>
          <p:nvPr userDrawn="1"/>
        </p:nvSpPr>
        <p:spPr>
          <a:xfrm flipH="1">
            <a:off x="5868141" y="2654424"/>
            <a:ext cx="341261" cy="580995"/>
          </a:xfrm>
          <a:prstGeom prst="arc">
            <a:avLst/>
          </a:prstGeom>
          <a:ln w="38100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" name="Rectangle 5"/>
          <p:cNvSpPr>
            <a:spLocks noChangeArrowheads="1"/>
          </p:cNvSpPr>
          <p:nvPr userDrawn="1"/>
        </p:nvSpPr>
        <p:spPr bwMode="auto">
          <a:xfrm>
            <a:off x="6945372" y="4797152"/>
            <a:ext cx="1944216" cy="1171229"/>
          </a:xfrm>
          <a:prstGeom prst="rect">
            <a:avLst/>
          </a:prstGeom>
          <a:solidFill>
            <a:srgbClr val="FF454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Gefragte(r)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Experte/-in im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E-Handwerk</a:t>
            </a:r>
          </a:p>
        </p:txBody>
      </p:sp>
    </p:spTree>
    <p:extLst>
      <p:ext uri="{BB962C8B-B14F-4D97-AF65-F5344CB8AC3E}">
        <p14:creationId xmlns:p14="http://schemas.microsoft.com/office/powerpoint/2010/main" val="4141445137"/>
      </p:ext>
    </p:extLst>
  </p:cSld>
  <p:clrMapOvr>
    <a:masterClrMapping/>
  </p:clrMapOvr>
  <p:transition spd="med" advClick="0" advTm="5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819472"/>
            <a:ext cx="9180512" cy="603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 65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70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sp>
        <p:nvSpPr>
          <p:cNvPr id="55" name="Textfeld 54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Bild 1" descr="Meister-Grafik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632848" cy="595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27036"/>
      </p:ext>
    </p:extLst>
  </p:cSld>
  <p:clrMapOvr>
    <a:masterClrMapping/>
  </p:clrMapOvr>
  <p:transition spd="med" advClick="0" advTm="5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819472"/>
            <a:ext cx="9180512" cy="603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 65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70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sp>
        <p:nvSpPr>
          <p:cNvPr id="55" name="Textfeld 54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 descr="Z-Card-PPT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9432"/>
            <a:ext cx="879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87137"/>
      </p:ext>
    </p:extLst>
  </p:cSld>
  <p:clrMapOvr>
    <a:masterClrMapping/>
  </p:clrMapOvr>
  <p:transition spd="med" advClick="0" advTm="5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ruppenbild-header-zwei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 b="7"/>
          <a:stretch/>
        </p:blipFill>
        <p:spPr>
          <a:xfrm>
            <a:off x="0" y="763726"/>
            <a:ext cx="9144000" cy="4520197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323528" y="2636912"/>
            <a:ext cx="4860032" cy="3384376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00">
                  <a:alpha val="0"/>
                </a:srgbClr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946648"/>
            <a:ext cx="4320033" cy="55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999" y="3573016"/>
            <a:ext cx="4320033" cy="2304256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Char char="-"/>
              <a:defRPr sz="24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Inhaltsaufzählungen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6E4B946-CF01-694F-B1CC-021120B815DB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26089"/>
      </p:ext>
    </p:extLst>
  </p:cSld>
  <p:clrMapOvr>
    <a:masterClrMapping/>
  </p:clrMapOvr>
  <p:transition spd="med" advClick="0" advTm="5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323528" y="2636912"/>
            <a:ext cx="4860032" cy="3384376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00">
                  <a:alpha val="0"/>
                </a:srgbClr>
              </a:solidFill>
            </a:endParaRP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765175"/>
            <a:ext cx="9180513" cy="4608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3850" y="2636838"/>
            <a:ext cx="4859850" cy="3384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de-DE" dirty="0"/>
              <a:t>Bitte Hintergrund einfärben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946648"/>
            <a:ext cx="4320033" cy="55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999" y="3573016"/>
            <a:ext cx="4320033" cy="2304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Inhaltstext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15664"/>
      </p:ext>
    </p:extLst>
  </p:cSld>
  <p:clrMapOvr>
    <a:masterClrMapping/>
  </p:clrMapOvr>
  <p:transition spd="med" advClick="0" advTm="5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rz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323528" y="2636912"/>
            <a:ext cx="4860032" cy="3384376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00">
                  <a:alpha val="0"/>
                </a:srgbClr>
              </a:solidFill>
            </a:endParaRP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765175"/>
            <a:ext cx="9180513" cy="4608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3850" y="2636838"/>
            <a:ext cx="4859850" cy="3384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de-DE" dirty="0"/>
              <a:t>Bitte Hintergrund einfärben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3501008"/>
            <a:ext cx="4320033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Fachrichtung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3140968"/>
            <a:ext cx="4320033" cy="3600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Elektroniker/-in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92513"/>
      </p:ext>
    </p:extLst>
  </p:cSld>
  <p:clrMapOvr>
    <a:masterClrMapping/>
  </p:clrMapOvr>
  <p:transition spd="med" advClick="0" advTm="5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rz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765175"/>
            <a:ext cx="9180513" cy="4608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3850" y="2636838"/>
            <a:ext cx="4859850" cy="3384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de-DE" dirty="0"/>
              <a:t>Bitte Hintergrund einfärben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946648"/>
            <a:ext cx="4320033" cy="55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999" y="3573016"/>
            <a:ext cx="4320033" cy="2304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Inhaltstext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86233"/>
      </p:ext>
    </p:extLst>
  </p:cSld>
  <p:clrMapOvr>
    <a:masterClrMapping/>
  </p:clrMapOvr>
  <p:transition spd="med" advClick="0" advTm="5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0"/>
          </p:nvPr>
        </p:nvSpPr>
        <p:spPr>
          <a:xfrm>
            <a:off x="3203848" y="1161678"/>
            <a:ext cx="2714625" cy="16192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251520" y="1161678"/>
            <a:ext cx="2714625" cy="16192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156175" y="4906094"/>
            <a:ext cx="2714625" cy="169155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251520" y="3094849"/>
            <a:ext cx="5644902" cy="350250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156175" y="1176165"/>
            <a:ext cx="2714625" cy="34769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293024"/>
      </p:ext>
    </p:extLst>
  </p:cSld>
  <p:clrMapOvr>
    <a:masterClrMapping/>
  </p:clrMapOvr>
  <p:transition spd="med" advClick="0" advTm="5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3203848" y="1125538"/>
            <a:ext cx="5688632" cy="215944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204836" y="4797152"/>
            <a:ext cx="2782988" cy="180049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3203848" y="3501008"/>
            <a:ext cx="5716910" cy="309664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215900" y="1125538"/>
            <a:ext cx="2771924" cy="34769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768732"/>
      </p:ext>
    </p:extLst>
  </p:cSld>
  <p:clrMapOvr>
    <a:masterClrMapping/>
  </p:clrMapOvr>
  <p:transition spd="med" advClick="0" advTm="5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225210" y="1124744"/>
            <a:ext cx="5688632" cy="216482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084168" y="4797152"/>
            <a:ext cx="2782988" cy="18002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225210" y="3505595"/>
            <a:ext cx="5688632" cy="309175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095232" y="1124744"/>
            <a:ext cx="2771924" cy="347776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149441"/>
      </p:ext>
    </p:extLst>
  </p:cSld>
  <p:clrMapOvr>
    <a:masterClrMapping/>
  </p:clrMapOvr>
  <p:transition spd="med" advClick="0" advTm="5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3203848" y="1124744"/>
            <a:ext cx="5688632" cy="216138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084168" y="3501008"/>
            <a:ext cx="2782988" cy="30963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225210" y="3505595"/>
            <a:ext cx="5642934" cy="309175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215900" y="1125539"/>
            <a:ext cx="2771924" cy="216058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5924544"/>
      </p:ext>
    </p:extLst>
  </p:cSld>
  <p:clrMapOvr>
    <a:masterClrMapping/>
  </p:clrMapOvr>
  <p:transition spd="med" advClick="0" advTm="5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5546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33" y="216793"/>
            <a:ext cx="1327547" cy="33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9" r:id="rId4"/>
    <p:sldLayoutId id="2147483652" r:id="rId5"/>
    <p:sldLayoutId id="2147483653" r:id="rId6"/>
    <p:sldLayoutId id="2147483661" r:id="rId7"/>
    <p:sldLayoutId id="2147483662" r:id="rId8"/>
    <p:sldLayoutId id="2147483663" r:id="rId9"/>
    <p:sldLayoutId id="2147483650" r:id="rId10"/>
    <p:sldLayoutId id="2147483654" r:id="rId11"/>
    <p:sldLayoutId id="2147483655" r:id="rId12"/>
    <p:sldLayoutId id="2147483656" r:id="rId13"/>
    <p:sldLayoutId id="2147483657" r:id="rId14"/>
    <p:sldLayoutId id="2147483660" r:id="rId15"/>
  </p:sldLayoutIdLst>
  <p:transition spd="med" advClick="0" advTm="5000">
    <p:pull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0.jpeg"/><Relationship Id="rId7" Type="http://schemas.openxmlformats.org/officeDocument/2006/relationships/hyperlink" Target="https://www.youtube.com/user/ezubi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instagram.com/e_zubis" TargetMode="External"/><Relationship Id="rId5" Type="http://schemas.openxmlformats.org/officeDocument/2006/relationships/hyperlink" Target="http://www.facebook.com/ezubis" TargetMode="External"/><Relationship Id="rId4" Type="http://schemas.openxmlformats.org/officeDocument/2006/relationships/hyperlink" Target="http://www.e-zubis.de/" TargetMode="Externa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hrer-online.de/e-handwerk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9CC9B782-2DE8-4AF6-AFA3-59AA9CCA15C1}"/>
              </a:ext>
            </a:extLst>
          </p:cNvPr>
          <p:cNvSpPr/>
          <p:nvPr/>
        </p:nvSpPr>
        <p:spPr>
          <a:xfrm>
            <a:off x="323528" y="2418928"/>
            <a:ext cx="5040560" cy="338437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3"/>
          <p:cNvSpPr txBox="1">
            <a:spLocks/>
          </p:cNvSpPr>
          <p:nvPr/>
        </p:nvSpPr>
        <p:spPr>
          <a:xfrm>
            <a:off x="488750" y="2564904"/>
            <a:ext cx="4788532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4542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NEU - Die Innovativen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503548" y="3933056"/>
            <a:ext cx="4788532" cy="15841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3000" dirty="0">
                <a:latin typeface="Arial Black" pitchFamily="34" charset="0"/>
              </a:rPr>
              <a:t>für Gebäudesystem-</a:t>
            </a:r>
          </a:p>
          <a:p>
            <a:pPr marL="0" indent="0">
              <a:buNone/>
            </a:pPr>
            <a:r>
              <a:rPr lang="de-DE" sz="3000" dirty="0" err="1">
                <a:latin typeface="Arial Black" pitchFamily="34" charset="0"/>
              </a:rPr>
              <a:t>integration</a:t>
            </a:r>
            <a:endParaRPr lang="de-DE" sz="3000" dirty="0">
              <a:latin typeface="Arial Black" pitchFamily="34" charset="0"/>
            </a:endParaRPr>
          </a:p>
        </p:txBody>
      </p:sp>
      <p:sp>
        <p:nvSpPr>
          <p:cNvPr id="15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416742" y="836712"/>
            <a:ext cx="5761037" cy="584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Meine Zukunft im 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395536" y="1412776"/>
            <a:ext cx="8424862" cy="64611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de-DE" dirty="0">
                <a:latin typeface="Arial Black" pitchFamily="34" charset="0"/>
              </a:rPr>
              <a:t>E-HANDWERK</a:t>
            </a:r>
          </a:p>
        </p:txBody>
      </p:sp>
      <p:sp>
        <p:nvSpPr>
          <p:cNvPr id="19" name="Rechteck 18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832383" y="6104329"/>
            <a:ext cx="12618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040A5E8-C9AF-4304-8F20-FD2EF0DFD0B3}"/>
              </a:ext>
            </a:extLst>
          </p:cNvPr>
          <p:cNvSpPr txBox="1">
            <a:spLocks/>
          </p:cNvSpPr>
          <p:nvPr/>
        </p:nvSpPr>
        <p:spPr>
          <a:xfrm>
            <a:off x="539552" y="3429000"/>
            <a:ext cx="4320033" cy="3600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de-DE" sz="1600">
                <a:latin typeface="Arial" pitchFamily="34" charset="0"/>
                <a:cs typeface="Arial" pitchFamily="34" charset="0"/>
              </a:rPr>
              <a:t>Elektroniker/-in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Grafik 22" descr="Rollup-Oscar-Entertainer-Ausschnitt Kopie.jpg">
            <a:extLst>
              <a:ext uri="{FF2B5EF4-FFF2-40B4-BE49-F238E27FC236}">
                <a16:creationId xmlns:a16="http://schemas.microsoft.com/office/drawing/2014/main" id="{B619575B-ECCB-4ACF-A969-DD32E2084B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0309" y="944537"/>
            <a:ext cx="2544444" cy="50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91240"/>
      </p:ext>
    </p:extLst>
  </p:cSld>
  <p:clrMapOvr>
    <a:masterClrMapping/>
  </p:clrMapOvr>
  <p:transition spd="med" advClick="0" advTm="5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AAF9A52-F5C8-4E9B-A99D-92D815AB9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3" y="781375"/>
            <a:ext cx="8615555" cy="566414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4932040" y="1916831"/>
            <a:ext cx="3744416" cy="1728193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5004048" y="2132856"/>
            <a:ext cx="3560636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Das </a:t>
            </a: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I</a:t>
            </a:r>
            <a:r>
              <a:rPr kumimoji="0" lang="de-DE" sz="1400" i="0" u="non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nstallieren</a:t>
            </a:r>
            <a:r>
              <a:rPr kumimoji="0" lang="de-DE" sz="1400" i="0" u="non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 und Programmieren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von Software und Geräte</a:t>
            </a: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n gehört dann ebenso zu seinen Aufgaben. Das kann zum Beispiel die Einrichtung einer Home-Entertainment-Anlage sein, die per Tablet-PC gesteuert wird.  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CCFD4B-C4A6-430C-BA9A-D4CFC927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E3B813-B248-4E55-BD92-F53A7B9C4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98ED616-C254-4B30-A11B-5CCCDB7D3241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142403947"/>
      </p:ext>
    </p:extLst>
  </p:cSld>
  <p:clrMapOvr>
    <a:masterClrMapping/>
  </p:clrMapOvr>
  <p:transition spd="med" advClick="0" advTm="5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FAD57E1-9DB0-4A6B-A83F-82406B2D8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" y="781376"/>
            <a:ext cx="8600430" cy="564339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5220072" y="3717032"/>
            <a:ext cx="3458909" cy="1728192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5220072" y="4005064"/>
            <a:ext cx="3344612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Die Wartung bestehender Systeme wie zum Beispiel Wärmepumpen, der Haussteuerung für das </a:t>
            </a:r>
            <a:r>
              <a:rPr kumimoji="0" lang="de-DE" sz="1400" i="0" u="non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Smart Home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 oder „intelligenter“ Alarm- und Sicherheitsanlagen steht auch auf Oskars Ausbildungsplan.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0DC6C9-4725-4416-B41E-EC8A52F92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36F7B49-2AAC-4753-A942-EFFD45F0C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2339B2F-896D-4A06-91EB-D4A21A853636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3746689644"/>
      </p:ext>
    </p:extLst>
  </p:cSld>
  <p:clrMapOvr>
    <a:masterClrMapping/>
  </p:clrMapOvr>
  <p:transition spd="med" advClick="0" advTm="5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360512E-01C9-4AFE-ACB1-90563CC35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" y="781467"/>
            <a:ext cx="8594742" cy="562384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539552" y="2057602"/>
            <a:ext cx="4206183" cy="1947461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653848" y="2233667"/>
            <a:ext cx="4206183" cy="95050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Darüber hinaus wird Oskar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gebäudetechnische Kenngrößen analysieren und auswerten. Dazu zählen zum Beispiel die Energieerzeugung, der Energieverbrauch</a:t>
            </a: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, Ladeeinrichtungen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für Elektrofahrzeuge oder die Raumtemperatur in Abhängigkeit des Nutzerverhaltens und der Witterungsbedingungen.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DAF758-1183-422C-AADB-1B70E834B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D471A82-ABC0-4E02-969A-052F85FD8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4533E3D-8164-463E-85ED-C0C1B064B81E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2920490106"/>
      </p:ext>
    </p:extLst>
  </p:cSld>
  <p:clrMapOvr>
    <a:masterClrMapping/>
  </p:clrMapOvr>
  <p:transition spd="med" advClick="0" advTm="5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B5CDE5F-BF26-4B77-8797-1F8F47977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" y="774376"/>
            <a:ext cx="8610149" cy="56309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8BF9A5E-BB6B-4C39-915A-17855FA4715E}"/>
              </a:ext>
            </a:extLst>
          </p:cNvPr>
          <p:cNvSpPr/>
          <p:nvPr/>
        </p:nvSpPr>
        <p:spPr>
          <a:xfrm>
            <a:off x="539553" y="2057603"/>
            <a:ext cx="3816423" cy="1299389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653849" y="2211037"/>
            <a:ext cx="3630119" cy="86409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Anhand der Analyse-Ergebnisse lernt Oskar, die entsprechenden Systeme in einem intelligenten, smarten Gebäude zu integrieren und zu optimieren.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9A761E-19AB-4116-847E-F2B15402B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B936B6-C030-4850-B3F1-64B66E9E7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D63381-C813-45E6-B114-B1D8908D74AA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380028219"/>
      </p:ext>
    </p:extLst>
  </p:cSld>
  <p:clrMapOvr>
    <a:masterClrMapping/>
  </p:clrMapOvr>
  <p:transition spd="med" advClick="0" advTm="5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797ECCB-1C1A-4C2A-AB69-47071983C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" y="774375"/>
            <a:ext cx="8610141" cy="56309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8BF9A5E-BB6B-4C39-915A-17855FA4715E}"/>
              </a:ext>
            </a:extLst>
          </p:cNvPr>
          <p:cNvSpPr/>
          <p:nvPr/>
        </p:nvSpPr>
        <p:spPr>
          <a:xfrm>
            <a:off x="539553" y="2057603"/>
            <a:ext cx="3816423" cy="864097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653849" y="2211037"/>
            <a:ext cx="3630119" cy="86409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Dabei wird er auch immer die Wünsche seiner Kunden im Blick haben. </a:t>
            </a:r>
          </a:p>
          <a:p>
            <a:pPr lvl="0" fontAlgn="base">
              <a:spcBef>
                <a:spcPct val="20000"/>
              </a:spcBef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B16F16-6FFA-4620-B053-5122EB52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338C90-D092-443D-866F-3E5EFD161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954B2B2-94B5-44D2-96BB-11D28ACA704A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2756984157"/>
      </p:ext>
    </p:extLst>
  </p:cSld>
  <p:clrMapOvr>
    <a:masterClrMapping/>
  </p:clrMapOvr>
  <p:transition spd="med" advClick="0" advTm="5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19F77B6-03EB-4711-A64B-5B5FD2398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7" y="789832"/>
            <a:ext cx="8613932" cy="562462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5436096" y="3683116"/>
            <a:ext cx="3256686" cy="1402068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5528284" y="3933056"/>
            <a:ext cx="3168352" cy="917058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So leistet Oskar in seiner Ausbildung einen wichtigen Beitrag zu Digitalisierung, Energiewende, Elektromobilität und Klimaschutz.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4D57F2-1B5E-4B53-8106-93D11F402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5588AE-ECE7-4D9D-A4D4-B42603B1F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C2D6216-EAC4-4C41-A7AD-A7CDD5B9BD37}"/>
              </a:ext>
            </a:extLst>
          </p:cNvPr>
          <p:cNvSpPr txBox="1"/>
          <p:nvPr/>
        </p:nvSpPr>
        <p:spPr>
          <a:xfrm>
            <a:off x="6172415" y="6212929"/>
            <a:ext cx="19944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Shutterstock Sopotnicki 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4096240333"/>
      </p:ext>
    </p:extLst>
  </p:cSld>
  <p:clrMapOvr>
    <a:masterClrMapping/>
  </p:clrMapOvr>
  <p:transition spd="med" advClick="0" advTm="5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87FBEDE-6837-423F-BD73-DFB15685C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6" y="777224"/>
            <a:ext cx="8608340" cy="562169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320587" y="5013175"/>
            <a:ext cx="8283446" cy="1098955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359936" y="5223992"/>
            <a:ext cx="8244097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Genau wie die Ausbildung ist nach dreieinhalb Jahren auch die Abschlussprüfung innovativ und praxisnah. Bei der kann Oskar dann sein ganzes planerisches und technisches Geschick unter Beweis stellen. 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8FAE99-7F1F-45D2-8490-642B571E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D47BC3-0F7D-42A2-B19E-82F248194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3AB7A8E-076F-43C8-9F35-D47A93C80143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4240796271"/>
      </p:ext>
    </p:extLst>
  </p:cSld>
  <p:clrMapOvr>
    <a:masterClrMapping/>
  </p:clrMapOvr>
  <p:transition spd="med" advClick="0" advTm="5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außen, Person, Gras enthält.&#10;&#10;Automatisch generierte Beschreibung">
            <a:extLst>
              <a:ext uri="{FF2B5EF4-FFF2-40B4-BE49-F238E27FC236}">
                <a16:creationId xmlns:a16="http://schemas.microsoft.com/office/drawing/2014/main" id="{4A1A847D-6292-4288-A1E7-C24C1FD1F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6" y="769544"/>
            <a:ext cx="8615376" cy="564550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53DF74-1966-4459-8960-9083D60B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0425539-0E7E-4218-904F-76FC4C521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F7CA287-1430-4AA8-8E91-E96AE10DE315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1B53596-C179-475C-BF28-E14E7D895041}"/>
              </a:ext>
            </a:extLst>
          </p:cNvPr>
          <p:cNvSpPr/>
          <p:nvPr/>
        </p:nvSpPr>
        <p:spPr>
          <a:xfrm>
            <a:off x="320587" y="5013175"/>
            <a:ext cx="8283446" cy="1098955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2C425850-44FB-4B29-8F19-F55917F52ABC}"/>
              </a:ext>
            </a:extLst>
          </p:cNvPr>
          <p:cNvSpPr txBox="1">
            <a:spLocks/>
          </p:cNvSpPr>
          <p:nvPr/>
        </p:nvSpPr>
        <p:spPr>
          <a:xfrm>
            <a:off x="359936" y="5223992"/>
            <a:ext cx="8172504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Dabei wird er im praktischen Teil einen Kundenauftrag aus seinem Ausbildungsbetrieb bearbeiten und dokumentieren. Im anschließenden Fachgespräch mit dem Prüfungsausschuss präsentiert und begründet er dann sein Vorgehen. 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41362"/>
      </p:ext>
    </p:extLst>
  </p:cSld>
  <p:clrMapOvr>
    <a:masterClrMapping/>
  </p:clrMapOvr>
  <p:transition spd="med" advClick="0" advTm="5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shutterstock_438312034-dani3315.jpg">
            <a:extLst>
              <a:ext uri="{FF2B5EF4-FFF2-40B4-BE49-F238E27FC236}">
                <a16:creationId xmlns:a16="http://schemas.microsoft.com/office/drawing/2014/main" id="{72CA64F1-094B-4FB7-9C3B-E8C486F5C5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530" y="779107"/>
            <a:ext cx="8608340" cy="562169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5A9238C-E6D1-467F-80E9-F13D49085B04}"/>
              </a:ext>
            </a:extLst>
          </p:cNvPr>
          <p:cNvSpPr/>
          <p:nvPr/>
        </p:nvSpPr>
        <p:spPr>
          <a:xfrm>
            <a:off x="5405425" y="1916832"/>
            <a:ext cx="3361399" cy="3168352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5580112" y="2586504"/>
            <a:ext cx="3062001" cy="2426671"/>
          </a:xfrm>
        </p:spPr>
        <p:txBody>
          <a:bodyPr/>
          <a:lstStyle/>
          <a:p>
            <a:pPr marL="0" indent="0" fontAlgn="base">
              <a:buNone/>
            </a:pPr>
            <a:r>
              <a:rPr lang="de-DE" dirty="0"/>
              <a:t>Elektroniker/-innen für Gebäudesystemintegration sind unter anderem in Betrieben der Elektrohandwerke, bei IT-Systemhäusern, technischen Gebäudeausrüstern oder bei Industrieunternehmen angestellt.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27"/>
          </p:nvPr>
        </p:nvSpPr>
        <p:spPr>
          <a:xfrm>
            <a:off x="5580112" y="2060848"/>
            <a:ext cx="3180661" cy="328155"/>
          </a:xfrm>
        </p:spPr>
        <p:txBody>
          <a:bodyPr/>
          <a:lstStyle/>
          <a:p>
            <a:pPr eaLnBrk="0" hangingPunct="0">
              <a:defRPr/>
            </a:pPr>
            <a:r>
              <a:rPr lang="de-DE" b="1" kern="0" dirty="0">
                <a:cs typeface="Arial" pitchFamily="34" charset="0"/>
              </a:rPr>
              <a:t>Arbeitsbereiche</a:t>
            </a:r>
          </a:p>
        </p:txBody>
      </p:sp>
      <p:sp>
        <p:nvSpPr>
          <p:cNvPr id="18" name="Rechteck 17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3C4318-065D-4E0F-B8EB-0BA1C8A7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C307589-BB7C-4152-B48E-8221708F8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9B2098D-9F1D-4191-A48E-E926294CC922}"/>
              </a:ext>
            </a:extLst>
          </p:cNvPr>
          <p:cNvSpPr txBox="1"/>
          <p:nvPr/>
        </p:nvSpPr>
        <p:spPr>
          <a:xfrm>
            <a:off x="6171674" y="6214096"/>
            <a:ext cx="20938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Foto: Shutterstock — dani3315 / </a:t>
            </a:r>
            <a:r>
              <a:rPr lang="de-DE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2474096348"/>
      </p:ext>
    </p:extLst>
  </p:cSld>
  <p:clrMapOvr>
    <a:masterClrMapping/>
  </p:clrMapOvr>
  <p:transition spd="med" advClick="0" advTm="5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shutterstock_366568778-Stokkete.jpg">
            <a:extLst>
              <a:ext uri="{FF2B5EF4-FFF2-40B4-BE49-F238E27FC236}">
                <a16:creationId xmlns:a16="http://schemas.microsoft.com/office/drawing/2014/main" id="{C82E644D-A535-483C-8EAC-1899DF768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530" y="774295"/>
            <a:ext cx="8604324" cy="563238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59CF78E0-64AB-49E8-B9B0-5783B04FC62B}"/>
              </a:ext>
            </a:extLst>
          </p:cNvPr>
          <p:cNvSpPr/>
          <p:nvPr/>
        </p:nvSpPr>
        <p:spPr>
          <a:xfrm>
            <a:off x="475215" y="4969577"/>
            <a:ext cx="8136904" cy="1251753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463856" y="5400152"/>
            <a:ext cx="8064896" cy="9361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kern="0" dirty="0"/>
              <a:t>Der neue Ausbildungsberuf im Elektrohandwerk richtet sich vor allem an Abiturienten/-innen und </a:t>
            </a:r>
            <a:r>
              <a:rPr lang="de-DE" kern="0" dirty="0" err="1"/>
              <a:t>Studiumsumsteiger</a:t>
            </a:r>
            <a:r>
              <a:rPr lang="de-DE" kern="0" dirty="0"/>
              <a:t>/-innen.  </a:t>
            </a:r>
            <a:endParaRPr lang="de-DE" sz="1600" dirty="0"/>
          </a:p>
        </p:txBody>
      </p:sp>
      <p:sp>
        <p:nvSpPr>
          <p:cNvPr id="11" name="Rechteck 10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62F37F5E-7350-431F-931D-1789198189BF}"/>
              </a:ext>
            </a:extLst>
          </p:cNvPr>
          <p:cNvSpPr txBox="1">
            <a:spLocks/>
          </p:cNvSpPr>
          <p:nvPr/>
        </p:nvSpPr>
        <p:spPr>
          <a:xfrm>
            <a:off x="458710" y="5055877"/>
            <a:ext cx="5688013" cy="2889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defRPr/>
            </a:pPr>
            <a:r>
              <a:rPr lang="de-DE" kern="0" dirty="0">
                <a:cs typeface="Arial" pitchFamily="34" charset="0"/>
              </a:rPr>
              <a:t>Die Voraussetzungen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1F1C46F-F6D2-40A7-BCF5-1F190C576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B13CD2C-97A8-4B09-AEEA-A28C4A3E4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DC202A-61D8-4BB1-8639-5CE5C5E0AE16}"/>
              </a:ext>
            </a:extLst>
          </p:cNvPr>
          <p:cNvSpPr txBox="1"/>
          <p:nvPr/>
        </p:nvSpPr>
        <p:spPr>
          <a:xfrm>
            <a:off x="6173605" y="6217593"/>
            <a:ext cx="250833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Shutterstock —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Stokkete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378511663"/>
      </p:ext>
    </p:extLst>
  </p:cSld>
  <p:clrMapOvr>
    <a:masterClrMapping/>
  </p:clrMapOvr>
  <p:transition spd="med" advClick="0" advTm="5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390DCAB-87DD-48CF-BF28-E80138630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1" y="745875"/>
            <a:ext cx="8632141" cy="568862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4825406" y="1699734"/>
            <a:ext cx="3735512" cy="1009185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platzhalter 9"/>
          <p:cNvSpPr txBox="1">
            <a:spLocks/>
          </p:cNvSpPr>
          <p:nvPr/>
        </p:nvSpPr>
        <p:spPr>
          <a:xfrm>
            <a:off x="4892962" y="1793032"/>
            <a:ext cx="4968552" cy="2889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400" b="1" kern="0" dirty="0" err="1">
                <a:latin typeface="Arial Black" pitchFamily="34" charset="0"/>
                <a:cs typeface="Arial" pitchFamily="34" charset="0"/>
              </a:rPr>
              <a:t>Let‘s</a:t>
            </a:r>
            <a:r>
              <a:rPr lang="de-DE" sz="1400" b="1" kern="0" dirty="0">
                <a:latin typeface="Arial Black" pitchFamily="34" charset="0"/>
                <a:cs typeface="Arial" pitchFamily="34" charset="0"/>
              </a:rPr>
              <a:t> </a:t>
            </a:r>
            <a:r>
              <a:rPr lang="de-DE" sz="1400" b="1" kern="0" dirty="0" err="1">
                <a:latin typeface="Arial Black" pitchFamily="34" charset="0"/>
                <a:cs typeface="Arial" pitchFamily="34" charset="0"/>
              </a:rPr>
              <a:t>get</a:t>
            </a:r>
            <a:r>
              <a:rPr lang="de-DE" sz="1400" b="1" kern="0" dirty="0">
                <a:latin typeface="Arial Black" pitchFamily="34" charset="0"/>
                <a:cs typeface="Arial" pitchFamily="34" charset="0"/>
              </a:rPr>
              <a:t> digital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4892962" y="2062282"/>
            <a:ext cx="3600400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Smartphone, Smartwatch, Smart Home, und, und, und. 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51DC23-C4EE-4720-A67C-3FCA0FA1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21E2BD-7FCA-46AA-A2B3-47097CAAE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8949FA4-09EA-4B99-92E6-B18573A0148D}"/>
              </a:ext>
            </a:extLst>
          </p:cNvPr>
          <p:cNvSpPr txBox="1"/>
          <p:nvPr/>
        </p:nvSpPr>
        <p:spPr>
          <a:xfrm>
            <a:off x="6175226" y="6221330"/>
            <a:ext cx="23455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Shutterstock —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enys_Prykhodov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3663256530"/>
      </p:ext>
    </p:extLst>
  </p:cSld>
  <p:clrMapOvr>
    <a:masterClrMapping/>
  </p:clrMapOvr>
  <p:transition spd="med" advClick="0" advTm="5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shutterstock_200191571-antoniodiaz.jpg">
            <a:extLst>
              <a:ext uri="{FF2B5EF4-FFF2-40B4-BE49-F238E27FC236}">
                <a16:creationId xmlns:a16="http://schemas.microsoft.com/office/drawing/2014/main" id="{1040A42B-C45B-460F-A8F4-D105ACC697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529" y="770326"/>
            <a:ext cx="8603258" cy="5627574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A9F4EEF-7F73-4C5E-B6D4-CD3B0DEA5DBF}"/>
              </a:ext>
            </a:extLst>
          </p:cNvPr>
          <p:cNvSpPr/>
          <p:nvPr/>
        </p:nvSpPr>
        <p:spPr>
          <a:xfrm>
            <a:off x="475215" y="4969577"/>
            <a:ext cx="8136904" cy="1251753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EF677E2-54B0-4DFE-A9F4-0C40B8866CF0}"/>
              </a:ext>
            </a:extLst>
          </p:cNvPr>
          <p:cNvSpPr txBox="1">
            <a:spLocks/>
          </p:cNvSpPr>
          <p:nvPr/>
        </p:nvSpPr>
        <p:spPr>
          <a:xfrm>
            <a:off x="531880" y="5284640"/>
            <a:ext cx="7928551" cy="9361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de-DE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de-DE" kern="0" dirty="0"/>
              <a:t>Angehende Auszubildende sollten gut in Mathematik und Informatik sein sowie über handwerkliches Geschick und technisches Verständnis verfügen. Vor allem sollten sie Spaß haben, komplexe Zusammenhänge zu bearbeiten.</a:t>
            </a:r>
            <a:endParaRPr lang="de-DE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856AFF-E13A-4BCC-BECB-8F4B8600D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C07D44F-C884-40EA-AB7A-151FBA747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FB09FCE-2AEE-49DA-9F64-C51F60C2A299}"/>
              </a:ext>
            </a:extLst>
          </p:cNvPr>
          <p:cNvSpPr txBox="1"/>
          <p:nvPr/>
        </p:nvSpPr>
        <p:spPr>
          <a:xfrm>
            <a:off x="6171674" y="6215614"/>
            <a:ext cx="21707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Shutterstock —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antoniodiaz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794717724"/>
      </p:ext>
    </p:extLst>
  </p:cSld>
  <p:clrMapOvr>
    <a:masterClrMapping/>
  </p:clrMapOvr>
  <p:transition spd="med" advClick="0" advTm="5000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467544" y="2216251"/>
            <a:ext cx="4104456" cy="3168352"/>
          </a:xfrm>
        </p:spPr>
        <p:txBody>
          <a:bodyPr/>
          <a:lstStyle/>
          <a:p>
            <a:pPr marL="177800" indent="-177800" fontAlgn="base">
              <a:buFont typeface="Wingdings" pitchFamily="2" charset="2"/>
              <a:buChar char="ü"/>
            </a:pPr>
            <a:r>
              <a:rPr lang="de-DE" dirty="0"/>
              <a:t>Smart Home- und Energiemanagementsysteme integrieren</a:t>
            </a:r>
          </a:p>
          <a:p>
            <a:pPr marL="177800" indent="-177800" fontAlgn="base">
              <a:buFont typeface="Wingdings" pitchFamily="2" charset="2"/>
              <a:buChar char="ü"/>
            </a:pPr>
            <a:r>
              <a:rPr lang="de-DE" dirty="0"/>
              <a:t>Konzipieren, Programmieren und Parametrieren von Gebäudesystem- und Netzwerktechnik</a:t>
            </a:r>
          </a:p>
          <a:p>
            <a:pPr marL="177800" indent="-177800" fontAlgn="base">
              <a:buFont typeface="Wingdings" pitchFamily="2" charset="2"/>
              <a:buChar char="ü"/>
            </a:pPr>
            <a:r>
              <a:rPr lang="de-DE" dirty="0"/>
              <a:t>Gewerkeübergreifende technische Planung und Integration gebäudetechnischer Anlagen und Systeme</a:t>
            </a:r>
          </a:p>
          <a:p>
            <a:pPr marL="0" indent="0" fontAlgn="base">
              <a:buNone/>
            </a:pPr>
            <a:endParaRPr lang="de-DE" dirty="0"/>
          </a:p>
          <a:p>
            <a:pPr marL="0" indent="0" fontAlgn="base">
              <a:buNone/>
            </a:pPr>
            <a:r>
              <a:rPr lang="de-DE" dirty="0"/>
              <a:t>Die Ausbildung findet im Betrieb und in der Berufsschule statt (duale Ausbildung) und dauert 3,5 Jahre. Unter bestimmten Voraussetzungen kann der Ausbildungsbetrieb bisherige Leistungen anerkennen und die Ausbildungszeit verkürzen. 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27"/>
          </p:nvPr>
        </p:nvSpPr>
        <p:spPr>
          <a:xfrm>
            <a:off x="467544" y="1689590"/>
            <a:ext cx="3437110" cy="288925"/>
          </a:xfrm>
        </p:spPr>
        <p:txBody>
          <a:bodyPr/>
          <a:lstStyle/>
          <a:p>
            <a:pPr eaLnBrk="0" hangingPunct="0">
              <a:defRPr/>
            </a:pPr>
            <a:r>
              <a:rPr lang="de-DE" b="1" kern="0" dirty="0">
                <a:cs typeface="Arial" pitchFamily="34" charset="0"/>
              </a:rPr>
              <a:t>Die Ausbildungsinhalte</a:t>
            </a:r>
          </a:p>
        </p:txBody>
      </p:sp>
      <p:pic>
        <p:nvPicPr>
          <p:cNvPr id="26" name="Grafik 25" descr="Titelmotiv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3316" y="1178449"/>
            <a:ext cx="4049164" cy="4914847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08304" y="6082122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E9330E-88E5-441F-B806-3E4DD4A6E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1FD1FA0-9545-4F1E-9CE3-6F1C35E13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71416"/>
      </p:ext>
    </p:extLst>
  </p:cSld>
  <p:clrMapOvr>
    <a:masterClrMapping/>
  </p:clrMapOvr>
  <p:transition spd="med" advClick="0" advTm="5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>
            <a:spLocks noGrp="1"/>
          </p:cNvSpPr>
          <p:nvPr>
            <p:ph type="body" sz="quarter" idx="27"/>
          </p:nvPr>
        </p:nvSpPr>
        <p:spPr>
          <a:xfrm>
            <a:off x="319098" y="1015385"/>
            <a:ext cx="8704191" cy="288925"/>
          </a:xfrm>
        </p:spPr>
        <p:txBody>
          <a:bodyPr/>
          <a:lstStyle/>
          <a:p>
            <a:pPr eaLnBrk="0" hangingPunct="0">
              <a:defRPr/>
            </a:pPr>
            <a:r>
              <a:rPr lang="de-DE" b="1" kern="0" dirty="0">
                <a:cs typeface="Arial" pitchFamily="34" charset="0"/>
              </a:rPr>
              <a:t>Deine Zukunft als Elektroniker/-in für Gebäudesystemintegration</a:t>
            </a:r>
          </a:p>
        </p:txBody>
      </p:sp>
      <p:sp>
        <p:nvSpPr>
          <p:cNvPr id="60" name="Rechteck 59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E18B6B18-8995-456F-B066-90DA40C9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D5A1FD23-6A1A-40D4-9E9C-FB7E0713A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56" y="116898"/>
            <a:ext cx="2286384" cy="6514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C3D40D-E0FF-40B3-ACB3-F88FBB84B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57" y="1497025"/>
            <a:ext cx="8633648" cy="52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71591"/>
      </p:ext>
    </p:extLst>
  </p:cSld>
  <p:clrMapOvr>
    <a:masterClrMapping/>
  </p:clrMapOvr>
  <p:transition spd="med" advClick="0" advTm="500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1281349-056D-49F8-88EA-4B6D5CFE5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8" y="793391"/>
            <a:ext cx="8644132" cy="566689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0D646AF-02C5-4C6D-8D23-E43F71ADBA30}"/>
              </a:ext>
            </a:extLst>
          </p:cNvPr>
          <p:cNvSpPr/>
          <p:nvPr/>
        </p:nvSpPr>
        <p:spPr>
          <a:xfrm>
            <a:off x="396347" y="4707024"/>
            <a:ext cx="8136904" cy="1496187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610749" y="5085184"/>
            <a:ext cx="7849683" cy="288925"/>
          </a:xfrm>
          <a:prstGeom prst="rect">
            <a:avLst/>
          </a:prstGeom>
        </p:spPr>
        <p:txBody>
          <a:bodyPr/>
          <a:lstStyle/>
          <a:p>
            <a:pPr marL="177800" indent="-177800">
              <a:buFont typeface="Arial" pitchFamily="34" charset="0"/>
              <a:buChar char="•"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Unter </a:t>
            </a:r>
            <a:r>
              <a:rPr lang="de-DE" sz="1400" dirty="0">
                <a:latin typeface="Arial" pitchFamily="34" charset="0"/>
                <a:cs typeface="Arial" pitchFamily="34" charset="0"/>
                <a:hlinkClick r:id="rId4"/>
              </a:rPr>
              <a:t>www.e-zubis.de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erfahren Lernende noch genauer, welcher neue E-Handwerksberuf am besten zu ihnen passt, was sie in der Ausbildung lernen und wie sie einen Ausbildungsplatz finden.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Die E-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Zubis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sind auch auf </a:t>
            </a:r>
            <a:r>
              <a:rPr lang="de-DE" sz="1400" dirty="0" err="1">
                <a:latin typeface="Arial" pitchFamily="34" charset="0"/>
                <a:cs typeface="Arial" pitchFamily="34" charset="0"/>
                <a:hlinkClick r:id="rId5"/>
              </a:rPr>
              <a:t>facebook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u="sng" dirty="0">
                <a:latin typeface="Arial" pitchFamily="34" charset="0"/>
                <a:cs typeface="Arial" pitchFamily="34" charset="0"/>
              </a:rPr>
              <a:t>und auf </a:t>
            </a:r>
            <a:r>
              <a:rPr lang="de-DE" sz="1400" u="sng" dirty="0">
                <a:latin typeface="Arial" pitchFamily="34" charset="0"/>
                <a:cs typeface="Arial" pitchFamily="34" charset="0"/>
                <a:hlinkClick r:id="rId6"/>
              </a:rPr>
              <a:t>Instagram</a:t>
            </a:r>
            <a:r>
              <a:rPr lang="de-DE" sz="1400" u="sng" dirty="0">
                <a:latin typeface="Arial" pitchFamily="34" charset="0"/>
                <a:cs typeface="Arial" pitchFamily="34" charset="0"/>
              </a:rPr>
              <a:t> und </a:t>
            </a:r>
            <a:r>
              <a:rPr lang="de-DE" sz="1400" u="sng" dirty="0">
                <a:latin typeface="Arial" pitchFamily="34" charset="0"/>
                <a:cs typeface="Arial" pitchFamily="34" charset="0"/>
                <a:hlinkClick r:id="rId7"/>
              </a:rPr>
              <a:t>YouTube</a:t>
            </a:r>
            <a:r>
              <a:rPr lang="de-DE" sz="1400" u="sng" dirty="0">
                <a:latin typeface="Arial" pitchFamily="34" charset="0"/>
                <a:cs typeface="Arial" pitchFamily="34" charset="0"/>
              </a:rPr>
              <a:t>.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20" name="Textplatzhalter 9"/>
          <p:cNvSpPr txBox="1">
            <a:spLocks/>
          </p:cNvSpPr>
          <p:nvPr/>
        </p:nvSpPr>
        <p:spPr>
          <a:xfrm>
            <a:off x="610749" y="4834289"/>
            <a:ext cx="5688013" cy="2889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Weiterklicken und mehr erfahren!</a:t>
            </a:r>
          </a:p>
        </p:txBody>
      </p:sp>
      <p:sp>
        <p:nvSpPr>
          <p:cNvPr id="12" name="Rechteck 11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D32DA5-7A5E-47ED-B651-B6E91E052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0A6590-1A72-4EF0-B5EC-14D2F264B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D56CAE1-532E-428C-B994-67BA68D0D6B3}"/>
              </a:ext>
            </a:extLst>
          </p:cNvPr>
          <p:cNvSpPr txBox="1"/>
          <p:nvPr/>
        </p:nvSpPr>
        <p:spPr>
          <a:xfrm>
            <a:off x="6174396" y="6221792"/>
            <a:ext cx="21948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Shutterstock —  Jacob Lund /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701368638"/>
      </p:ext>
    </p:extLst>
  </p:cSld>
  <p:clrMapOvr>
    <a:masterClrMapping/>
  </p:clrMapOvr>
  <p:transition spd="med" advClick="0" advTm="5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Person, computer, Mann, drinnen enthält.&#10;&#10;Automatisch generierte Beschreibung">
            <a:extLst>
              <a:ext uri="{FF2B5EF4-FFF2-40B4-BE49-F238E27FC236}">
                <a16:creationId xmlns:a16="http://schemas.microsoft.com/office/drawing/2014/main" id="{7315C8D3-1C36-4080-A768-CC6E273C4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8" y="788326"/>
            <a:ext cx="8644132" cy="566501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395536" y="3573016"/>
            <a:ext cx="3744416" cy="2160240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9552" y="3789040"/>
            <a:ext cx="3384376" cy="129614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Für Lehrkräfte bietet das Dossier „An den Schaltstellen der Zukunft“ auf </a:t>
            </a:r>
            <a:r>
              <a:rPr lang="de-DE" sz="1400" dirty="0">
                <a:latin typeface="Arial" pitchFamily="34" charset="0"/>
                <a:cs typeface="Arial" pitchFamily="34" charset="0"/>
                <a:hlinkClick r:id="rId3"/>
              </a:rPr>
              <a:t>www.lehrer-online.de/e-handwerk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aktuell zehn Unterrichtseinheiten inklusive Arbeitsblättern zum Download. So unter anderem zu den Themen Smart Home, Elektromobilität oder Berufe im </a:t>
            </a:r>
          </a:p>
          <a:p>
            <a:pPr marL="0" indent="0">
              <a:buNone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E-Handwerk.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471E23-871E-4E69-B1A7-CB330400B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1325723-299E-489E-8E15-59E4B24B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64A7961-8A4E-4E63-B2A7-CB7FD2FA7D85}"/>
              </a:ext>
            </a:extLst>
          </p:cNvPr>
          <p:cNvSpPr txBox="1"/>
          <p:nvPr/>
        </p:nvSpPr>
        <p:spPr>
          <a:xfrm>
            <a:off x="6171544" y="6219432"/>
            <a:ext cx="19623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Shutterstock —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mavo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3811934203"/>
      </p:ext>
    </p:extLst>
  </p:cSld>
  <p:clrMapOvr>
    <a:masterClrMapping/>
  </p:clrMapOvr>
  <p:transition spd="med" advClick="0" advTm="5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833F91F-0A70-4A09-9725-45051656F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0" y="745875"/>
            <a:ext cx="8621727" cy="568862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CDDCA0A-F61C-47DC-BB38-20DE7D8ADA1E}"/>
              </a:ext>
            </a:extLst>
          </p:cNvPr>
          <p:cNvSpPr/>
          <p:nvPr/>
        </p:nvSpPr>
        <p:spPr>
          <a:xfrm>
            <a:off x="4807902" y="1700808"/>
            <a:ext cx="3735512" cy="864096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8A3B091D-6C2E-48E4-9D7B-FD095CC5D585}"/>
              </a:ext>
            </a:extLst>
          </p:cNvPr>
          <p:cNvSpPr txBox="1">
            <a:spLocks/>
          </p:cNvSpPr>
          <p:nvPr/>
        </p:nvSpPr>
        <p:spPr>
          <a:xfrm>
            <a:off x="4883833" y="1772278"/>
            <a:ext cx="3609529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Keine Frage, die Zukunft ist vernetzt. Die Digitalisierung verändert die Lebens- und Arbeitswelt von uns allen.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111574-DB5F-4C0F-BF73-38890B068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F0F59A-D975-43A5-AE97-273CE7CEE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30CE671-3473-4BE1-BA29-AA2222881917}"/>
              </a:ext>
            </a:extLst>
          </p:cNvPr>
          <p:cNvSpPr txBox="1"/>
          <p:nvPr/>
        </p:nvSpPr>
        <p:spPr>
          <a:xfrm>
            <a:off x="6172313" y="6221330"/>
            <a:ext cx="19752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Foto: Shutterstock — </a:t>
            </a:r>
            <a:r>
              <a:rPr lang="de-DE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szefei</a:t>
            </a:r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975428551"/>
      </p:ext>
    </p:extLst>
  </p:cSld>
  <p:clrMapOvr>
    <a:masterClrMapping/>
  </p:clrMapOvr>
  <p:transition spd="med" advClick="0" advTm="5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F0B708E-218F-4E18-9354-C8E907F59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0" y="760164"/>
            <a:ext cx="8613935" cy="567888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395536" y="4941168"/>
            <a:ext cx="8208912" cy="1115325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platzhalter 9"/>
          <p:cNvSpPr txBox="1">
            <a:spLocks/>
          </p:cNvSpPr>
          <p:nvPr/>
        </p:nvSpPr>
        <p:spPr>
          <a:xfrm>
            <a:off x="406895" y="5043551"/>
            <a:ext cx="4968552" cy="2889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400" b="1" kern="0" dirty="0">
                <a:latin typeface="Arial Black" pitchFamily="34" charset="0"/>
                <a:cs typeface="Arial" pitchFamily="34" charset="0"/>
              </a:rPr>
              <a:t>Smart, smarter, Smart Home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395536" y="5364957"/>
            <a:ext cx="8116824" cy="86409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20000"/>
              </a:spcBef>
              <a:defRPr/>
            </a:pP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Das umfasst auch Gebäude, in denen gewohnt, gearbeitet und gelebt wird. Private Haushalte, Büros und öffentliche Gebäude werden immer vernetzter, intelligenter und damit „smarter“. 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3FB45E-19C0-4F05-81FD-408506FE2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8570EC9-AAE7-4F3E-882D-1E0E8C1E5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A4D00CD-AA56-4E7D-9A61-4EB43AAB5171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3177564034"/>
      </p:ext>
    </p:extLst>
  </p:cSld>
  <p:clrMapOvr>
    <a:masterClrMapping/>
  </p:clrMapOvr>
  <p:transition spd="med" advClick="0" advTm="5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427EDA3-E1A3-4EB9-91DC-3855D7180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1" y="760164"/>
            <a:ext cx="8613933" cy="567433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467544" y="1527054"/>
            <a:ext cx="4536504" cy="1080120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611560" y="1743077"/>
            <a:ext cx="4320480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Smart Homes sollen sparsam und effizient Energie verbrauchen sowie den Menschen mehr Sicherheit, Komfort, Wohn- und Lebensqualität bieten. 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714628-3BFF-4C2A-9525-5F7EBAA8C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3A41BA7-3A89-4C28-80E8-70AFDEB6D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B06F4CB-D3EA-4EA4-8696-10CF3843E5AF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729416379"/>
      </p:ext>
    </p:extLst>
  </p:cSld>
  <p:clrMapOvr>
    <a:masterClrMapping/>
  </p:clrMapOvr>
  <p:transition spd="med" advClick="0" advTm="5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23211AD-19FC-47F8-BB94-947B9FBE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4" y="760164"/>
            <a:ext cx="8613932" cy="567433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3923928" y="4795233"/>
            <a:ext cx="4536504" cy="1080120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3923928" y="4939299"/>
            <a:ext cx="4320480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Hierfür braucht es Spezialisten wie die Elektroniker/</a:t>
            </a:r>
            <a:b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</a:b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-innen für Gebäudesystemintegration, die diese Anforderungen umsetzen.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C860BE-C452-464E-B86A-09C86ACE0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0C93DA-6B62-4021-921F-4DF8B3ADF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7EBBB85-8C08-4BB5-9487-A169974E8658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860098757"/>
      </p:ext>
    </p:extLst>
  </p:cSld>
  <p:clrMapOvr>
    <a:masterClrMapping/>
  </p:clrMapOvr>
  <p:transition spd="med" advClick="0" advTm="5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GT_Daniel in Geba¦êude.jpg">
            <a:extLst>
              <a:ext uri="{FF2B5EF4-FFF2-40B4-BE49-F238E27FC236}">
                <a16:creationId xmlns:a16="http://schemas.microsoft.com/office/drawing/2014/main" id="{FCC80FCD-907C-4CD6-BE99-EBD1662ADE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290" y="760164"/>
            <a:ext cx="8613932" cy="567433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4246293" y="2006781"/>
            <a:ext cx="4333051" cy="2022294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platzhalter 9"/>
          <p:cNvSpPr txBox="1">
            <a:spLocks/>
          </p:cNvSpPr>
          <p:nvPr/>
        </p:nvSpPr>
        <p:spPr>
          <a:xfrm>
            <a:off x="4355976" y="2275979"/>
            <a:ext cx="4968552" cy="2889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400" b="1" kern="0" dirty="0">
                <a:latin typeface="Arial Black" pitchFamily="34" charset="0"/>
                <a:cs typeface="Arial" pitchFamily="34" charset="0"/>
              </a:rPr>
              <a:t>So wie Oskar.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4355976" y="2636912"/>
            <a:ext cx="4104456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Nach seinem Abitur absolviert er ab Herbst 2021 eine Lehre zum Elektroniker für Gebäudesystem-integration. Schon als Kind interessierte er sich für Technik. </a:t>
            </a: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So hat er damals für sein Zimmer ein intelligentes Lichtsystem geplant und installiert.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B66B0A-92D4-4C9D-A947-1136CE61A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FC34CC-C83E-4340-BE2D-14589E849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1FB9606-1D00-429E-9524-EE974842F879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048264770"/>
      </p:ext>
    </p:extLst>
  </p:cSld>
  <p:clrMapOvr>
    <a:masterClrMapping/>
  </p:clrMapOvr>
  <p:transition spd="med" advClick="0" advTm="5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GST_Haussteuerung Wandmodul.jpg">
            <a:extLst>
              <a:ext uri="{FF2B5EF4-FFF2-40B4-BE49-F238E27FC236}">
                <a16:creationId xmlns:a16="http://schemas.microsoft.com/office/drawing/2014/main" id="{DC9719B5-9920-45AF-B8B3-654EE90ACA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274" y="760164"/>
            <a:ext cx="8624948" cy="567251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611560" y="4149079"/>
            <a:ext cx="4333051" cy="1944217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platzhalter 9"/>
          <p:cNvSpPr txBox="1">
            <a:spLocks/>
          </p:cNvSpPr>
          <p:nvPr/>
        </p:nvSpPr>
        <p:spPr>
          <a:xfrm>
            <a:off x="686582" y="4292500"/>
            <a:ext cx="4968552" cy="2889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400" b="1" kern="0" dirty="0">
                <a:latin typeface="Arial Black" pitchFamily="34" charset="0"/>
                <a:cs typeface="Arial" pitchFamily="34" charset="0"/>
              </a:rPr>
              <a:t>Das erwartet Oskar in seiner Ausbildung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686582" y="4602082"/>
            <a:ext cx="4104456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Elektroniker/-innen für Gebäudesystemintegration analysieren und planen gebäudetechnische Systeme,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warten und optimieren sie. Darüber hinaus programmieren sie die nötige Software. Sie sind damit das Bindeglied zu Planern im Bereich intelligenter Gebäudetechnologien.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64647C5-7FF7-4050-BCB4-E8234E90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78C409-8A1C-4590-A536-0553703C1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BCC7DEB-C6AE-4FF8-97F9-D06E24C21C96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791003184"/>
      </p:ext>
    </p:extLst>
  </p:cSld>
  <p:clrMapOvr>
    <a:masterClrMapping/>
  </p:clrMapOvr>
  <p:transition spd="med" advClick="0" advTm="5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E8E8574-E5FE-4756-9CF3-59D383E7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73" y="781375"/>
            <a:ext cx="8619953" cy="566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C1688E4-A088-4F92-908B-F8D24B3631F7}"/>
              </a:ext>
            </a:extLst>
          </p:cNvPr>
          <p:cNvSpPr/>
          <p:nvPr/>
        </p:nvSpPr>
        <p:spPr>
          <a:xfrm>
            <a:off x="5364089" y="1155727"/>
            <a:ext cx="3272838" cy="2273274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platzhalter 9"/>
          <p:cNvSpPr txBox="1">
            <a:spLocks/>
          </p:cNvSpPr>
          <p:nvPr/>
        </p:nvSpPr>
        <p:spPr>
          <a:xfrm>
            <a:off x="5503875" y="1340768"/>
            <a:ext cx="3028565" cy="28892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400" b="1" kern="0" dirty="0">
                <a:latin typeface="Arial Black" pitchFamily="34" charset="0"/>
                <a:cs typeface="Arial" pitchFamily="34" charset="0"/>
              </a:rPr>
              <a:t>Installieren, programmieren, warten, optimieren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5503875" y="1883736"/>
            <a:ext cx="3133052" cy="864096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20000"/>
              </a:spcBef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Black" charset="0"/>
                <a:cs typeface="Arial" pitchFamily="34" charset="0"/>
              </a:rPr>
              <a:t>In seiner Ausbildung lernt Oskar, wie man Smart-Living</a:t>
            </a: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-Anwendungen sowie Wärme-, Sicherheits-, Energieerzeugungs- und Energie-</a:t>
            </a:r>
            <a:r>
              <a:rPr lang="de-DE" sz="1400" dirty="0" err="1">
                <a:latin typeface="Arial" pitchFamily="34" charset="0"/>
                <a:ea typeface="Arial Black" charset="0"/>
                <a:cs typeface="Arial" pitchFamily="34" charset="0"/>
              </a:rPr>
              <a:t>managementanwendungen</a:t>
            </a:r>
            <a:r>
              <a:rPr lang="de-DE" sz="1400" dirty="0">
                <a:latin typeface="Arial" pitchFamily="34" charset="0"/>
                <a:ea typeface="Arial Black" charset="0"/>
                <a:cs typeface="Arial" pitchFamily="34" charset="0"/>
              </a:rPr>
              <a:t> plant und umsetzt. 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175DE0-0F61-4A89-8A28-1648F034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61287"/>
            <a:ext cx="2165314" cy="514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0EEBC9-5425-48FB-A219-8494E238B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9921"/>
            <a:ext cx="2286384" cy="6514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B046D51-BA27-4B83-9E9F-340C4549D58D}"/>
              </a:ext>
            </a:extLst>
          </p:cNvPr>
          <p:cNvSpPr txBox="1"/>
          <p:nvPr/>
        </p:nvSpPr>
        <p:spPr>
          <a:xfrm>
            <a:off x="7071178" y="6221330"/>
            <a:ext cx="11641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Foto: </a:t>
            </a:r>
            <a:r>
              <a:rPr lang="de-DE" sz="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Medien im ZVEH</a:t>
            </a:r>
          </a:p>
        </p:txBody>
      </p:sp>
    </p:spTree>
    <p:extLst>
      <p:ext uri="{BB962C8B-B14F-4D97-AF65-F5344CB8AC3E}">
        <p14:creationId xmlns:p14="http://schemas.microsoft.com/office/powerpoint/2010/main" val="1540702623"/>
      </p:ext>
    </p:extLst>
  </p:cSld>
  <p:clrMapOvr>
    <a:masterClrMapping/>
  </p:clrMapOvr>
  <p:transition spd="med" advClick="0" advTm="5000">
    <p:pull/>
  </p:transition>
</p:sld>
</file>

<file path=ppt/theme/theme1.xml><?xml version="1.0" encoding="utf-8"?>
<a:theme xmlns:a="http://schemas.openxmlformats.org/drawingml/2006/main" name="E-Zubi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-Zubis">
      <a:majorFont>
        <a:latin typeface="Nexa Black"/>
        <a:ea typeface=""/>
        <a:cs typeface=""/>
      </a:majorFont>
      <a:minorFont>
        <a:latin typeface="Nexa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1238</Words>
  <Application>Microsoft Office PowerPoint</Application>
  <PresentationFormat>Bildschirmpräsentation (4:3)</PresentationFormat>
  <Paragraphs>122</Paragraphs>
  <Slides>24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Nexa Regular</vt:lpstr>
      <vt:lpstr>Wingdings</vt:lpstr>
      <vt:lpstr>E-Zubis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</dc:creator>
  <cp:lastModifiedBy>Jana Both</cp:lastModifiedBy>
  <cp:revision>658</cp:revision>
  <cp:lastPrinted>2021-01-05T13:01:39Z</cp:lastPrinted>
  <dcterms:created xsi:type="dcterms:W3CDTF">2015-12-16T11:04:35Z</dcterms:created>
  <dcterms:modified xsi:type="dcterms:W3CDTF">2021-03-22T12:37:08Z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1418532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D7.1.1</vt:lpwstr>
  </property>
</Properties>
</file>