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8"/>
  </p:notesMasterIdLst>
  <p:sldIdLst>
    <p:sldId id="256" r:id="rId5"/>
    <p:sldId id="258" r:id="rId6"/>
    <p:sldId id="259" r:id="rId7"/>
    <p:sldId id="294" r:id="rId8"/>
    <p:sldId id="297" r:id="rId9"/>
    <p:sldId id="260" r:id="rId10"/>
    <p:sldId id="263" r:id="rId11"/>
    <p:sldId id="264" r:id="rId12"/>
    <p:sldId id="295" r:id="rId13"/>
    <p:sldId id="298" r:id="rId14"/>
    <p:sldId id="299" r:id="rId15"/>
    <p:sldId id="296" r:id="rId16"/>
    <p:sldId id="261" r:id="rId1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F48D72-FF78-9B46-848E-74D3FBFB84E7}" v="13" dt="2023-02-09T11:15:59.6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10" autoAdjust="0"/>
    <p:restoredTop sz="74101" autoAdjust="0"/>
  </p:normalViewPr>
  <p:slideViewPr>
    <p:cSldViewPr snapToGrid="0">
      <p:cViewPr>
        <p:scale>
          <a:sx n="83" d="100"/>
          <a:sy n="83" d="100"/>
        </p:scale>
        <p:origin x="14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DEA99-4BFE-4810-BE6F-6BEF1404BB87}" type="datetimeFigureOut">
              <a:rPr lang="de-DE" smtClean="0"/>
              <a:t>09.02.23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9B5ED-5161-4EAC-9C0D-31F527816F6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2409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3 Minuten</a:t>
            </a:r>
          </a:p>
          <a:p>
            <a:r>
              <a:rPr lang="de-DE" sz="1200" b="0" dirty="0"/>
              <a:t>https://www.youtube.com/watch?v=HxGA40bARWM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9B5ED-5161-4EAC-9C0D-31F527816F6F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7375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Arbeitsblatt Aufgabe 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9B5ED-5161-4EAC-9C0D-31F527816F6F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37383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Song kann optional eingespielt werden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9B5ED-5161-4EAC-9C0D-31F527816F6F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1370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9B5ED-5161-4EAC-9C0D-31F527816F6F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64473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Psychologe und Kommunikationswissenschaftler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9B5ED-5161-4EAC-9C0D-31F527816F6F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32124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Arbeitsblatt Aufgabe 3: Erarbeiten Sie das Modell in Kleingruppen und suchen Sie eine kurze Sequenz (2 Aussagen) aus dem Video heraus, auf die Sie das Modell anwenden!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9B5ED-5161-4EAC-9C0D-31F527816F6F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1350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674CB-3709-4ACF-BB61-29ADEA3D4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33272"/>
            <a:ext cx="9144000" cy="2478024"/>
          </a:xfrm>
        </p:spPr>
        <p:txBody>
          <a:bodyPr lIns="0" tIns="0" rIns="0" bIns="0" anchor="b">
            <a:noAutofit/>
          </a:bodyPr>
          <a:lstStyle>
            <a:lvl1pPr algn="ctr">
              <a:defRPr sz="4000" spc="75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6DA6BE-9B64-48FC-92D1-EF0D426A39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22192"/>
            <a:ext cx="9144000" cy="1435608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ct val="150000"/>
              </a:lnSpc>
              <a:buNone/>
              <a:defRPr sz="1600" cap="all" spc="6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83AE59-8E21-449F-86DA-5BE297010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A5808-3B61-48CC-92EF-85AC2E0DFA56}" type="datetime2">
              <a:rPr lang="en-US" smtClean="0"/>
              <a:t>Thursday, February 9,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8CCD60-9970-49FD-8254-21154BAA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C0A488-07A7-42F9-B1DF-68545B754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965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DC3B6-2D75-4EC4-9120-88DCE0EA6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4B06CB-A0FE-4499-B674-90C8C281A5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7FD700-765A-4DE6-A8EC-9D9D92FCB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E98AF-4574-4509-BF7A-519ACD5BF826}" type="datetime2">
              <a:rPr lang="en-US" smtClean="0"/>
              <a:t>Thursday, February 9,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4664EC-C4B1-4D14-9ED3-14C6CCBFF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DF5526-E518-4133-9F44-D812576C1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578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F62998-15B1-4CA8-8C60-7801001F80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838899"/>
            <a:ext cx="2628900" cy="48493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1AE278-0885-4594-AB09-120344C7D8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49235" y="838900"/>
            <a:ext cx="7723265" cy="4849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B850CC-FB43-4988-8D4E-9C54C2018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D97D4-9636-490F-85D0-E926C2B6F3B1}" type="datetime2">
              <a:rPr lang="en-US" smtClean="0"/>
              <a:t>Thursday, February 9,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A70300-3853-4FB4-A084-CF6E5CF2B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DBAFB0-25AA-4B69-8418-418F47A92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114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E0F35-0AE7-48AB-9005-F1DB4BD0B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D4022-C31F-4C4C-B5BF-5F9730C08A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45EE9-11D3-436C-9D73-1AA6CCDB1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AF3C6-0FD4-4939-991C-00DDE5C56815}" type="datetime2">
              <a:rPr lang="en-US" smtClean="0"/>
              <a:t>Thursday, February 9,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817DCF-881F-4956-81AE-A6D27A88F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65F17-AD75-4B7E-970D-5D4DBD5D1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045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C12CB-05D8-4D62-BDC5-812DB6DD0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709738"/>
            <a:ext cx="9966960" cy="2852737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4400" spc="7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52F020-8516-4B9E-B455-5731ED6C9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4974336"/>
            <a:ext cx="9966961" cy="1115568"/>
          </a:xfrm>
        </p:spPr>
        <p:txBody>
          <a:bodyPr>
            <a:normAutofit/>
          </a:bodyPr>
          <a:lstStyle>
            <a:lvl1pPr marL="0" indent="0">
              <a:buNone/>
              <a:defRPr sz="1600" cap="all" spc="6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822993-6E28-44BB-B983-095B476B8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7482-8128-47C6-A8DD-6452B0291CFF}" type="datetime2">
              <a:rPr lang="en-US" smtClean="0"/>
              <a:t>Thursday, February 9,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09971-06C9-462B-81D9-BEF24C708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9A076D-47C1-49CD-9A8B-956DB3FC3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169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8DFBD-F5ED-455C-8AD0-97476A55E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30E58C-F463-4D52-9225-9410133113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1600" y="2112264"/>
            <a:ext cx="4846320" cy="3959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7BDB4-97FA-485D-A557-6F96692BAC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66560" y="2112265"/>
            <a:ext cx="4846320" cy="39593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C50007-C799-4117-8ACD-5EE980E63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03F25-275E-41DE-BE3B-EBF0DB49F9B1}" type="datetime2">
              <a:rPr lang="en-US" smtClean="0"/>
              <a:t>Thursday, February 9, 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4E8968-6BAD-4D5A-BF1D-911C7A39C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9D8C08-BF20-4D5E-9004-0C075C36D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016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036E0D-26A5-455A-A8BD-70DA8BC03E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484107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FD4EA0-094D-4056-9032-BFB44B4089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71600" y="3018472"/>
            <a:ext cx="4841076" cy="31048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C0CCE8-718F-4620-8B4A-C60EEA7B88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66560" y="2112264"/>
            <a:ext cx="484632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CE86DF-0069-4D31-BDD3-A9A2F9B7B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66560" y="3018471"/>
            <a:ext cx="4841076" cy="31048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A5ED06-FE54-4B86-A8D4-07D0EB08C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75572-4A44-4171-84AA-64D42C8050A6}" type="datetime2">
              <a:rPr lang="en-US" smtClean="0"/>
              <a:t>Thursday, February 9,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9EC6C3-0950-4AFE-936A-9AB5D227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84B1D1-BE0C-48F4-BC74-90675A0F0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‹Nr.›</a:t>
            </a:fld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D453288-3D76-40C1-BE00-223AB28F1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208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B1716-24B0-42CD-95B6-843092597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E3617E-4B11-481F-AC6E-000317902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1612E-528E-4FD5-9E9E-E15F1108F171}" type="datetime2">
              <a:rPr lang="en-US" smtClean="0"/>
              <a:t>Thursday, February 9, 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BF19CC-06D3-40E9-81B5-63B457B22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EFC312-3AA5-46F7-B701-3D9327A68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759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C9E28E-1389-47AF-B3EB-22571417A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D862-A06D-436F-A92E-EBAAD50B6E50}" type="datetime2">
              <a:rPr lang="en-US" smtClean="0"/>
              <a:t>Thursday, February 9, 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CF6B08-1984-4F7C-9F6E-A4F47BDB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1B3C5-CEC7-427F-931C-1318C421B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768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EB55F-536E-4547-A5D2-0483FC368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987425"/>
            <a:ext cx="3932237" cy="1894511"/>
          </a:xfrm>
        </p:spPr>
        <p:txBody>
          <a:bodyPr anchor="b"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717D3C-533B-4EA9-886B-FAE59956C7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0992" y="987425"/>
            <a:ext cx="5687568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19D2E1-4B17-4608-961E-2C4719855E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71600" y="3058510"/>
            <a:ext cx="3932237" cy="28025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5A3535-184C-438C-AE91-9C42B7C5A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0B7D-2260-4809-8F0A-9E5F3E24F169}" type="datetime2">
              <a:rPr lang="en-US" smtClean="0"/>
              <a:t>Thursday, February 9, 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F6DBC3-4A58-42BA-9B55-A9A725103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4E6563-0AB6-4038-A12B-A259552DB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227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702C5-1E3B-4C62-A538-59BB57286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987552"/>
            <a:ext cx="3932237" cy="1892808"/>
          </a:xfrm>
        </p:spPr>
        <p:txBody>
          <a:bodyPr anchor="b"/>
          <a:lstStyle>
            <a:lvl1pPr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2CF574-95CE-4E60-B2CF-3B5B4F33A7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05319" y="987425"/>
            <a:ext cx="583324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039F7C-C735-4356-8B04-89E1904795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71600" y="3033286"/>
            <a:ext cx="3932237" cy="283570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E706DF-52A3-4F34-9BF5-E1ACD5D54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E4735-C637-46A3-94EB-AB3AC4188D2F}" type="datetime2">
              <a:rPr lang="en-US" smtClean="0"/>
              <a:t>Thursday, February 9, 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B25E53-E72E-4110-BB6B-3477F56C3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686F8F-3D62-4CEC-AD9A-B70848E6A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972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F2F3BB-127D-44BC-A8EF-A8BB5F5911CA}"/>
              </a:ext>
            </a:extLst>
          </p:cNvPr>
          <p:cNvSpPr/>
          <p:nvPr/>
        </p:nvSpPr>
        <p:spPr>
          <a:xfrm rot="10800000" flipH="1">
            <a:off x="0" y="6401226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0D1F30-F118-4A1F-A48F-7E5706959F64}"/>
              </a:ext>
            </a:extLst>
          </p:cNvPr>
          <p:cNvSpPr/>
          <p:nvPr/>
        </p:nvSpPr>
        <p:spPr>
          <a:xfrm flipH="1">
            <a:off x="4038602" y="6401228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AE890C-17CE-44C0-BDED-BA68F92A8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910A6E-46D1-42CF-996C-2207737FB8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10241280" cy="395935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5B5247-D236-462B-BCE0-2A24DF75B0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09560" y="6409944"/>
            <a:ext cx="3703320" cy="448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cap="all" spc="300" baseline="0">
                <a:solidFill>
                  <a:srgbClr val="FFFFFF"/>
                </a:solidFill>
              </a:defRPr>
            </a:lvl1pPr>
          </a:lstStyle>
          <a:p>
            <a:fld id="{AE0C963C-C1DB-4AFD-9DDC-0691666BF49B}" type="datetime2">
              <a:rPr lang="en-US" smtClean="0"/>
              <a:pPr/>
              <a:t>Thursday, February 9, 2023</a:t>
            </a:fld>
            <a:endParaRPr lang="en-US" cap="al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155C58-7DDF-4CD4-96AD-F9CC844D84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-1828800" y="1911096"/>
            <a:ext cx="41148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1">
                <a:solidFill>
                  <a:schemeClr val="tx1"/>
                </a:solidFill>
                <a:latin typeface="+mj-lt"/>
              </a:defRPr>
            </a:lvl1pPr>
          </a:lstStyle>
          <a:p>
            <a:pPr algn="l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95647-A849-45D9-BC71-46A12E6DE4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7744" y="6409944"/>
            <a:ext cx="438912" cy="448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</a:defRPr>
            </a:lvl1pPr>
          </a:lstStyle>
          <a:p>
            <a:fld id="{C01389E6-C847-4AD0-B56D-D205B2EAB1EE}" type="slidenum">
              <a:rPr lang="en-US" smtClean="0"/>
              <a:pPr/>
              <a:t>‹Nr.›</a:t>
            </a:fld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635290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b="1" i="0" kern="1200" cap="all" spc="7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xGA40bARW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D896123-1B32-4CB1-B2ED-E34BBC26B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Video 3">
            <a:extLst>
              <a:ext uri="{FF2B5EF4-FFF2-40B4-BE49-F238E27FC236}">
                <a16:creationId xmlns:a16="http://schemas.microsoft.com/office/drawing/2014/main" id="{9E4C051F-C91F-E144-2B02-EE4B09ECCA2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84" r="-1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4F04D94-5D02-443B-801E-0CAC1D4EB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6400372"/>
            <a:ext cx="12192000" cy="45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7DA40C-10B8-4678-8433-AA03ED65E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3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A244441-555F-DC0F-4B87-42C5AB9E8A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1114" y="620486"/>
            <a:ext cx="5344886" cy="4062547"/>
          </a:xfrm>
        </p:spPr>
        <p:txBody>
          <a:bodyPr anchor="b">
            <a:normAutofit/>
          </a:bodyPr>
          <a:lstStyle/>
          <a:p>
            <a:pPr algn="l"/>
            <a:r>
              <a:rPr lang="de-DE" sz="3200" dirty="0">
                <a:solidFill>
                  <a:schemeClr val="bg1"/>
                </a:solidFill>
              </a:rPr>
              <a:t>Kommunikation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2735937-4F32-38FB-24BA-332FEE3410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1114" y="4918166"/>
            <a:ext cx="4781006" cy="1136468"/>
          </a:xfrm>
        </p:spPr>
        <p:txBody>
          <a:bodyPr>
            <a:normAutofit/>
          </a:bodyPr>
          <a:lstStyle/>
          <a:p>
            <a:pPr algn="l"/>
            <a:r>
              <a:rPr lang="de-DE" dirty="0">
                <a:solidFill>
                  <a:schemeClr val="bg1"/>
                </a:solidFill>
              </a:rPr>
              <a:t>Autorin: Juliane Sorg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FF3D9AA-2746-40BA-A174-3C45EA458C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BF160C-EC5F-45F5-9B8D-197AFA37BB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87307E41-230D-EC45-9C0E-466BB79D80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43"/>
            <a:ext cx="1301281" cy="60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18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0D4F9BD-F02D-C11F-5F15-034839E65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457200"/>
            <a:ext cx="5268036" cy="2140145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sz="2500" dirty="0" err="1"/>
              <a:t>Missverständnisse</a:t>
            </a:r>
            <a:endParaRPr lang="en-US" sz="2500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6B8C4FF-6CAD-DFA8-2316-7D6AA6D5B803}"/>
              </a:ext>
            </a:extLst>
          </p:cNvPr>
          <p:cNvSpPr txBox="1"/>
          <p:nvPr/>
        </p:nvSpPr>
        <p:spPr>
          <a:xfrm>
            <a:off x="1371599" y="3054545"/>
            <a:ext cx="5268037" cy="2567508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marL="285750" indent="-22860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Sender und </a:t>
            </a:r>
            <a:r>
              <a:rPr lang="en-US" sz="2000" dirty="0" err="1"/>
              <a:t>Empfänger</a:t>
            </a:r>
            <a:r>
              <a:rPr lang="en-US" sz="2000" dirty="0"/>
              <a:t> </a:t>
            </a:r>
            <a:r>
              <a:rPr lang="en-US" sz="2000" dirty="0" err="1"/>
              <a:t>gewichten</a:t>
            </a:r>
            <a:r>
              <a:rPr lang="en-US" sz="2000" dirty="0"/>
              <a:t>/ </a:t>
            </a:r>
            <a:r>
              <a:rPr lang="en-US" sz="2000" dirty="0" err="1"/>
              <a:t>interpretieren</a:t>
            </a:r>
            <a:r>
              <a:rPr lang="en-US" sz="2000" dirty="0"/>
              <a:t> die </a:t>
            </a:r>
            <a:r>
              <a:rPr lang="en-US" sz="2000" dirty="0" err="1"/>
              <a:t>Botschaft</a:t>
            </a:r>
            <a:r>
              <a:rPr lang="en-US" sz="2000" dirty="0"/>
              <a:t> </a:t>
            </a:r>
            <a:r>
              <a:rPr lang="en-US" sz="2000" dirty="0" err="1"/>
              <a:t>unterschiedlich</a:t>
            </a:r>
            <a:endParaRPr lang="en-US" sz="2000" dirty="0"/>
          </a:p>
          <a:p>
            <a:pPr marL="285750" indent="-22860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err="1"/>
              <a:t>Inkongruente</a:t>
            </a:r>
            <a:r>
              <a:rPr lang="en-US" sz="2000" dirty="0"/>
              <a:t> </a:t>
            </a:r>
            <a:r>
              <a:rPr lang="en-US" sz="2000" dirty="0" err="1"/>
              <a:t>Botschaften</a:t>
            </a:r>
            <a:r>
              <a:rPr lang="en-US" sz="2000" dirty="0"/>
              <a:t>: </a:t>
            </a:r>
            <a:r>
              <a:rPr lang="en-US" sz="2000" dirty="0" err="1"/>
              <a:t>Erschweren</a:t>
            </a:r>
            <a:r>
              <a:rPr lang="en-US" sz="2000" dirty="0"/>
              <a:t> die </a:t>
            </a:r>
            <a:r>
              <a:rPr lang="en-US" sz="2000" dirty="0" err="1"/>
              <a:t>Deutung</a:t>
            </a:r>
            <a:r>
              <a:rPr lang="en-US" sz="2000" dirty="0"/>
              <a:t> der </a:t>
            </a:r>
            <a:r>
              <a:rPr lang="en-US" sz="2000" dirty="0" err="1"/>
              <a:t>Nachricht</a:t>
            </a:r>
            <a:endParaRPr lang="en-US" sz="2000" dirty="0"/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US" sz="1600" dirty="0"/>
          </a:p>
          <a:p>
            <a:pPr marL="285750" indent="-22860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5" name="Picture 4" descr="Mehrfarbige Dialogfelder">
            <a:extLst>
              <a:ext uri="{FF2B5EF4-FFF2-40B4-BE49-F238E27FC236}">
                <a16:creationId xmlns:a16="http://schemas.microsoft.com/office/drawing/2014/main" id="{7580DAA2-7388-E785-9768-CA53F564E9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340" r="13162" b="2"/>
          <a:stretch/>
        </p:blipFill>
        <p:spPr>
          <a:xfrm>
            <a:off x="7047513" y="975645"/>
            <a:ext cx="4443447" cy="4443447"/>
          </a:xfrm>
          <a:custGeom>
            <a:avLst/>
            <a:gdLst/>
            <a:ahLst/>
            <a:cxnLst/>
            <a:rect l="l" t="t" r="r" b="b"/>
            <a:pathLst>
              <a:path w="4694238" h="4694238">
                <a:moveTo>
                  <a:pt x="2347119" y="0"/>
                </a:moveTo>
                <a:cubicBezTo>
                  <a:pt x="3643397" y="0"/>
                  <a:pt x="4694238" y="1050841"/>
                  <a:pt x="4694238" y="2347119"/>
                </a:cubicBezTo>
                <a:cubicBezTo>
                  <a:pt x="4694238" y="3643397"/>
                  <a:pt x="3643397" y="4694238"/>
                  <a:pt x="2347119" y="4694238"/>
                </a:cubicBezTo>
                <a:cubicBezTo>
                  <a:pt x="1050841" y="4694238"/>
                  <a:pt x="0" y="3643397"/>
                  <a:pt x="0" y="2347119"/>
                </a:cubicBezTo>
                <a:cubicBezTo>
                  <a:pt x="0" y="1050841"/>
                  <a:pt x="1050841" y="0"/>
                  <a:pt x="2347119" y="0"/>
                </a:cubicBezTo>
                <a:close/>
              </a:path>
            </a:pathLst>
          </a:cu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70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3BC519B-5A68-1A43-836D-39671FC95D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01281" cy="60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518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27421B7B-AD1F-D15C-C83F-EB35F4AD0FB9}"/>
              </a:ext>
            </a:extLst>
          </p:cNvPr>
          <p:cNvSpPr/>
          <p:nvPr/>
        </p:nvSpPr>
        <p:spPr>
          <a:xfrm>
            <a:off x="3791712" y="585216"/>
            <a:ext cx="3681984" cy="14264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Äußerung von Person I</a:t>
            </a:r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938A8FD5-76D3-6F09-433C-BC0FE40FB85F}"/>
              </a:ext>
            </a:extLst>
          </p:cNvPr>
          <p:cNvSpPr/>
          <p:nvPr/>
        </p:nvSpPr>
        <p:spPr>
          <a:xfrm>
            <a:off x="3791712" y="4565904"/>
            <a:ext cx="3681984" cy="14264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Äußerung von Person II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94F560A1-5322-899E-E662-D90D4D07B693}"/>
              </a:ext>
            </a:extLst>
          </p:cNvPr>
          <p:cNvSpPr/>
          <p:nvPr/>
        </p:nvSpPr>
        <p:spPr>
          <a:xfrm>
            <a:off x="8046720" y="2609088"/>
            <a:ext cx="3121152" cy="145084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/>
              <a:t>Innerung</a:t>
            </a:r>
            <a:r>
              <a:rPr lang="de-DE" dirty="0"/>
              <a:t> von Person II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9ABA04DE-4370-676F-4BED-E2AF01882255}"/>
              </a:ext>
            </a:extLst>
          </p:cNvPr>
          <p:cNvSpPr/>
          <p:nvPr/>
        </p:nvSpPr>
        <p:spPr>
          <a:xfrm>
            <a:off x="188976" y="2609088"/>
            <a:ext cx="3121152" cy="145084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/>
              <a:t>Innerung</a:t>
            </a:r>
            <a:r>
              <a:rPr lang="de-DE" dirty="0"/>
              <a:t> von Person I</a:t>
            </a:r>
          </a:p>
        </p:txBody>
      </p:sp>
      <p:sp>
        <p:nvSpPr>
          <p:cNvPr id="9" name="Legende: mit Pfeil nach oben 8">
            <a:extLst>
              <a:ext uri="{FF2B5EF4-FFF2-40B4-BE49-F238E27FC236}">
                <a16:creationId xmlns:a16="http://schemas.microsoft.com/office/drawing/2014/main" id="{10CC71C9-E059-6B5D-899E-45E3096D4B33}"/>
              </a:ext>
            </a:extLst>
          </p:cNvPr>
          <p:cNvSpPr/>
          <p:nvPr/>
        </p:nvSpPr>
        <p:spPr>
          <a:xfrm rot="10800000">
            <a:off x="8266176" y="1298448"/>
            <a:ext cx="1975104" cy="1188720"/>
          </a:xfrm>
          <a:prstGeom prst="upArrowCallout">
            <a:avLst>
              <a:gd name="adj1" fmla="val 25000"/>
              <a:gd name="adj2" fmla="val 33205"/>
              <a:gd name="adj3" fmla="val 25000"/>
              <a:gd name="adj4" fmla="val 6497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Legende: mit Pfeil nach oben 9">
            <a:extLst>
              <a:ext uri="{FF2B5EF4-FFF2-40B4-BE49-F238E27FC236}">
                <a16:creationId xmlns:a16="http://schemas.microsoft.com/office/drawing/2014/main" id="{4C6BD83A-0247-B227-C85E-F24DA4CBD574}"/>
              </a:ext>
            </a:extLst>
          </p:cNvPr>
          <p:cNvSpPr/>
          <p:nvPr/>
        </p:nvSpPr>
        <p:spPr>
          <a:xfrm rot="10800000">
            <a:off x="8266176" y="4443984"/>
            <a:ext cx="1975104" cy="1188720"/>
          </a:xfrm>
          <a:prstGeom prst="upArrowCallout">
            <a:avLst>
              <a:gd name="adj1" fmla="val 25000"/>
              <a:gd name="adj2" fmla="val 33205"/>
              <a:gd name="adj3" fmla="val 25000"/>
              <a:gd name="adj4" fmla="val 6497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Legende: mit Pfeil nach oben 10">
            <a:extLst>
              <a:ext uri="{FF2B5EF4-FFF2-40B4-BE49-F238E27FC236}">
                <a16:creationId xmlns:a16="http://schemas.microsoft.com/office/drawing/2014/main" id="{A591A6F1-F6C6-0F4B-FEA7-8CA17E1BBD7C}"/>
              </a:ext>
            </a:extLst>
          </p:cNvPr>
          <p:cNvSpPr/>
          <p:nvPr/>
        </p:nvSpPr>
        <p:spPr>
          <a:xfrm>
            <a:off x="1024128" y="4587240"/>
            <a:ext cx="1975104" cy="1188720"/>
          </a:xfrm>
          <a:prstGeom prst="upArrowCallout">
            <a:avLst>
              <a:gd name="adj1" fmla="val 25000"/>
              <a:gd name="adj2" fmla="val 33205"/>
              <a:gd name="adj3" fmla="val 25000"/>
              <a:gd name="adj4" fmla="val 6497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Fühlt sich dadurch</a:t>
            </a:r>
          </a:p>
        </p:txBody>
      </p:sp>
      <p:sp>
        <p:nvSpPr>
          <p:cNvPr id="12" name="Legende: mit Pfeil nach oben 11">
            <a:extLst>
              <a:ext uri="{FF2B5EF4-FFF2-40B4-BE49-F238E27FC236}">
                <a16:creationId xmlns:a16="http://schemas.microsoft.com/office/drawing/2014/main" id="{967C1AB3-7619-FE73-3FC4-F0292AF27D1D}"/>
              </a:ext>
            </a:extLst>
          </p:cNvPr>
          <p:cNvSpPr/>
          <p:nvPr/>
        </p:nvSpPr>
        <p:spPr>
          <a:xfrm>
            <a:off x="963168" y="893064"/>
            <a:ext cx="1975104" cy="1188720"/>
          </a:xfrm>
          <a:prstGeom prst="upArrowCallout">
            <a:avLst>
              <a:gd name="adj1" fmla="val 25000"/>
              <a:gd name="adj2" fmla="val 33205"/>
              <a:gd name="adj3" fmla="val 25000"/>
              <a:gd name="adj4" fmla="val 6497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Verhält sich entsprechend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09E9564-4D59-9882-7B3B-BBCD2DBEA58B}"/>
              </a:ext>
            </a:extLst>
          </p:cNvPr>
          <p:cNvSpPr txBox="1"/>
          <p:nvPr/>
        </p:nvSpPr>
        <p:spPr>
          <a:xfrm>
            <a:off x="8327136" y="1389888"/>
            <a:ext cx="180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Fühlt sich dadurch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E2EB6FA8-1891-9E9A-8BC3-EA23C93B21C6}"/>
              </a:ext>
            </a:extLst>
          </p:cNvPr>
          <p:cNvSpPr txBox="1"/>
          <p:nvPr/>
        </p:nvSpPr>
        <p:spPr>
          <a:xfrm>
            <a:off x="8534400" y="4565904"/>
            <a:ext cx="1706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Verhält sich entsprechend</a:t>
            </a:r>
          </a:p>
        </p:txBody>
      </p:sp>
      <p:sp>
        <p:nvSpPr>
          <p:cNvPr id="15" name="Gewitterblitz 14">
            <a:extLst>
              <a:ext uri="{FF2B5EF4-FFF2-40B4-BE49-F238E27FC236}">
                <a16:creationId xmlns:a16="http://schemas.microsoft.com/office/drawing/2014/main" id="{B26B70E6-A7E7-ADDB-C082-3283E564096A}"/>
              </a:ext>
            </a:extLst>
          </p:cNvPr>
          <p:cNvSpPr/>
          <p:nvPr/>
        </p:nvSpPr>
        <p:spPr>
          <a:xfrm>
            <a:off x="4511040" y="2377440"/>
            <a:ext cx="1432560" cy="1682496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66491098-EC08-D94A-B61C-63DEEBAF1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01281" cy="60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0479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D4C0BBB-0042-4603-A226-6117F3FD5B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C44F520-2598-460E-9F91-B02F60830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4D896123-1B32-4CB1-B2ED-E34BBC26B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Notizbuch und Kugelschreiber">
            <a:extLst>
              <a:ext uri="{FF2B5EF4-FFF2-40B4-BE49-F238E27FC236}">
                <a16:creationId xmlns:a16="http://schemas.microsoft.com/office/drawing/2014/main" id="{AF636600-9EC1-D335-69D0-23239423FB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638"/>
          <a:stretch/>
        </p:blipFill>
        <p:spPr>
          <a:xfrm>
            <a:off x="0" y="0"/>
            <a:ext cx="12191980" cy="686551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57DA40C-10B8-4678-8433-AA03ED65E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690"/>
            <a:ext cx="933920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3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B721EED-8669-3986-9887-69A91FF56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114" y="709684"/>
            <a:ext cx="5124247" cy="1927695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sz="4000" spc="750">
                <a:solidFill>
                  <a:schemeClr val="bg1"/>
                </a:solidFill>
              </a:rPr>
              <a:t>Hausaufgabe</a:t>
            </a:r>
            <a:endParaRPr lang="en-US" sz="4000" spc="750" dirty="0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1DEB652-CD49-4786-9154-A1A30E195A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1916"/>
            <a:ext cx="12191998" cy="461774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2">
                  <a:lumMod val="60000"/>
                  <a:lumOff val="40000"/>
                  <a:alpha val="59000"/>
                </a:schemeClr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9A7483D-55E4-41F7-8F87-19FAB2AEA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300" y="6399291"/>
            <a:ext cx="4076698" cy="464399"/>
          </a:xfrm>
          <a:prstGeom prst="rect">
            <a:avLst/>
          </a:prstGeom>
          <a:gradFill>
            <a:gsLst>
              <a:gs pos="19000">
                <a:schemeClr val="accent6">
                  <a:lumMod val="75000"/>
                  <a:alpha val="61000"/>
                </a:schemeClr>
              </a:gs>
              <a:gs pos="99000">
                <a:schemeClr val="accent6">
                  <a:alpha val="8700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2C9634D-5E17-4D4D-8214-25B2679CDB99}"/>
              </a:ext>
            </a:extLst>
          </p:cNvPr>
          <p:cNvSpPr txBox="1"/>
          <p:nvPr/>
        </p:nvSpPr>
        <p:spPr>
          <a:xfrm>
            <a:off x="751114" y="2950464"/>
            <a:ext cx="534488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Reflektieren Sie eine kommunikative Konfliktsituation aus Ihrem Leben. Wie könnte man das Gespräch mit Hilfe des erlernten Modells optimieren?</a:t>
            </a:r>
          </a:p>
          <a:p>
            <a:endParaRPr lang="de-DE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33FC2422-1758-E142-B459-7CC65A60F8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" y="-7514"/>
            <a:ext cx="1301281" cy="60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643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3CC0EC-578C-A75A-601B-F546D8C9F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Literaturnachweis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F6DE187-DAC1-E8EC-17C0-B710E9A7D0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Schulz von Thun Institut für Kommunikation (o.J.): Das Kommunikationsquadrat. Online verfügbar https://www.schulz-von-thun.de/die-modelle/das-kommunikationsquadrat , zuletzt aufgerufen am 30.01.23.</a:t>
            </a:r>
          </a:p>
          <a:p>
            <a:r>
              <a:rPr lang="de-DE" dirty="0"/>
              <a:t>Schulz v. Thun, F. (2010): Miteinander reden. Störungen und Klärungen: Allgemeine Psychologie der Kommunikation. Reinbek: Rowohlt Taschenbuch Verlag.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D96668D-6C2D-8B4B-8173-CFD231FBA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01281" cy="60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011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D4C0BBB-0042-4603-A226-6117F3FD5B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C44F520-2598-460E-9F91-B02F60830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EDC711F-4DA7-4E33-A776-F079ACDA6D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3E32D53-FD05-46F1-97E2-C13949F598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83" y="1"/>
            <a:ext cx="8110817" cy="6858000"/>
          </a:xfrm>
          <a:prstGeom prst="rect">
            <a:avLst/>
          </a:prstGeom>
          <a:gradFill>
            <a:gsLst>
              <a:gs pos="3000">
                <a:schemeClr val="accent5">
                  <a:alpha val="83000"/>
                </a:schemeClr>
              </a:gs>
              <a:gs pos="100000">
                <a:schemeClr val="accent6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DA9E872-DB12-4A7B-A151-052FA0773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626407" y="-626409"/>
            <a:ext cx="6858002" cy="8110820"/>
          </a:xfrm>
          <a:prstGeom prst="rect">
            <a:avLst/>
          </a:prstGeom>
          <a:gradFill>
            <a:gsLst>
              <a:gs pos="11000">
                <a:schemeClr val="accent2">
                  <a:alpha val="50000"/>
                </a:schemeClr>
              </a:gs>
              <a:gs pos="99000">
                <a:schemeClr val="accent4"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B984CFC-8941-41C1-9730-F447E13EB4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878315" y="-1878315"/>
            <a:ext cx="4354180" cy="8110814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  <a:alpha val="26000"/>
                </a:schemeClr>
              </a:gs>
              <a:gs pos="92000">
                <a:schemeClr val="accent5">
                  <a:alpha val="33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3185161-AC26-4077-A972-6C3306B241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2439" y="447866"/>
            <a:ext cx="6805130" cy="5909388"/>
          </a:xfrm>
          <a:prstGeom prst="rect">
            <a:avLst/>
          </a:prstGeom>
          <a:gradFill>
            <a:gsLst>
              <a:gs pos="38000">
                <a:schemeClr val="accent5">
                  <a:lumMod val="60000"/>
                  <a:lumOff val="40000"/>
                  <a:alpha val="0"/>
                </a:schemeClr>
              </a:gs>
              <a:gs pos="99000">
                <a:schemeClr val="accent5">
                  <a:alpha val="4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39B0F207-7872-4A1E-BCCD-EBF4B8A6AC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7178826">
            <a:off x="1555888" y="899682"/>
            <a:ext cx="5005754" cy="5005754"/>
          </a:xfrm>
          <a:prstGeom prst="ellipse">
            <a:avLst/>
          </a:prstGeom>
          <a:gradFill>
            <a:gsLst>
              <a:gs pos="31000">
                <a:schemeClr val="accent6">
                  <a:alpha val="0"/>
                </a:schemeClr>
              </a:gs>
              <a:gs pos="85000">
                <a:schemeClr val="accent6">
                  <a:lumMod val="60000"/>
                  <a:lumOff val="40000"/>
                  <a:alpha val="2300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66CF1CD-72E5-9420-BACF-766E4173A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224" y="2560320"/>
            <a:ext cx="6010656" cy="3145536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de-DE" sz="2400" dirty="0">
                <a:hlinkClick r:id="rId3"/>
              </a:rPr>
              <a:t>Loriots "</a:t>
            </a:r>
            <a:r>
              <a:rPr lang="de-DE" sz="2400" dirty="0" err="1">
                <a:hlinkClick r:id="rId3"/>
              </a:rPr>
              <a:t>Pappa</a:t>
            </a:r>
            <a:r>
              <a:rPr lang="de-DE" sz="2400" dirty="0">
                <a:hlinkClick r:id="rId3"/>
              </a:rPr>
              <a:t> ante portas" - Streit im Restaurant – YouTube</a:t>
            </a:r>
            <a:br>
              <a:rPr lang="de-DE" sz="2000" dirty="0"/>
            </a:br>
            <a:br>
              <a:rPr lang="de-DE" sz="2000" dirty="0"/>
            </a:br>
            <a:br>
              <a:rPr lang="de-DE" sz="1600" b="0" dirty="0"/>
            </a:br>
            <a:br>
              <a:rPr lang="de-DE" sz="1600" b="0" dirty="0"/>
            </a:br>
            <a:br>
              <a:rPr lang="de-DE" sz="2000" dirty="0"/>
            </a:br>
            <a:br>
              <a:rPr lang="de-DE" sz="2000" dirty="0"/>
            </a:br>
            <a:endParaRPr lang="en-US" sz="4000" spc="750" dirty="0">
              <a:solidFill>
                <a:schemeClr val="bg1"/>
              </a:solidFill>
            </a:endParaRPr>
          </a:p>
        </p:txBody>
      </p:sp>
      <p:pic>
        <p:nvPicPr>
          <p:cNvPr id="7" name="Graphic 6" descr="Video camera">
            <a:extLst>
              <a:ext uri="{FF2B5EF4-FFF2-40B4-BE49-F238E27FC236}">
                <a16:creationId xmlns:a16="http://schemas.microsoft.com/office/drawing/2014/main" id="{46F874B5-236E-5E6A-064D-9B9841290C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65197" y="1001866"/>
            <a:ext cx="5049079" cy="504907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7E56072C-A961-854B-BC96-CB0E542311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" y="-2716"/>
            <a:ext cx="1301281" cy="60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418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D4C0BBB-0042-4603-A226-6117F3FD5B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C44F520-2598-460E-9F91-B02F60830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EDC711F-4DA7-4E33-A776-F079ACDA6D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3E32D53-FD05-46F1-97E2-C13949F598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83" y="1"/>
            <a:ext cx="8110817" cy="6858000"/>
          </a:xfrm>
          <a:prstGeom prst="rect">
            <a:avLst/>
          </a:prstGeom>
          <a:gradFill>
            <a:gsLst>
              <a:gs pos="3000">
                <a:schemeClr val="accent5">
                  <a:alpha val="83000"/>
                </a:schemeClr>
              </a:gs>
              <a:gs pos="100000">
                <a:schemeClr val="accent6"/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DA9E872-DB12-4A7B-A151-052FA0773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626407" y="-626409"/>
            <a:ext cx="6858002" cy="8110820"/>
          </a:xfrm>
          <a:prstGeom prst="rect">
            <a:avLst/>
          </a:prstGeom>
          <a:gradFill>
            <a:gsLst>
              <a:gs pos="11000">
                <a:schemeClr val="accent2">
                  <a:alpha val="50000"/>
                </a:schemeClr>
              </a:gs>
              <a:gs pos="99000">
                <a:schemeClr val="accent4"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B984CFC-8941-41C1-9730-F447E13EB4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878315" y="-1878315"/>
            <a:ext cx="4354180" cy="8110814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  <a:alpha val="26000"/>
                </a:schemeClr>
              </a:gs>
              <a:gs pos="92000">
                <a:schemeClr val="accent5">
                  <a:alpha val="33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3185161-AC26-4077-A972-6C3306B241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2439" y="447866"/>
            <a:ext cx="6805130" cy="5909388"/>
          </a:xfrm>
          <a:prstGeom prst="rect">
            <a:avLst/>
          </a:prstGeom>
          <a:gradFill>
            <a:gsLst>
              <a:gs pos="38000">
                <a:schemeClr val="accent5">
                  <a:lumMod val="60000"/>
                  <a:lumOff val="40000"/>
                  <a:alpha val="0"/>
                </a:schemeClr>
              </a:gs>
              <a:gs pos="99000">
                <a:schemeClr val="accent5">
                  <a:alpha val="4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39B0F207-7872-4A1E-BCCD-EBF4B8A6AC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7178826">
            <a:off x="1555888" y="899682"/>
            <a:ext cx="5005754" cy="5005754"/>
          </a:xfrm>
          <a:prstGeom prst="ellipse">
            <a:avLst/>
          </a:prstGeom>
          <a:gradFill>
            <a:gsLst>
              <a:gs pos="31000">
                <a:schemeClr val="accent6">
                  <a:alpha val="0"/>
                </a:schemeClr>
              </a:gs>
              <a:gs pos="85000">
                <a:schemeClr val="accent6">
                  <a:lumMod val="60000"/>
                  <a:lumOff val="40000"/>
                  <a:alpha val="2300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Graphic 6" descr="Chat">
            <a:extLst>
              <a:ext uri="{FF2B5EF4-FFF2-40B4-BE49-F238E27FC236}">
                <a16:creationId xmlns:a16="http://schemas.microsoft.com/office/drawing/2014/main" id="{E6454919-CAD8-D4B2-6CC4-76575C3A7E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85721" y="908217"/>
            <a:ext cx="5049079" cy="5049079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6310D353-3144-6DEA-F390-5FB4D0BAC57A}"/>
              </a:ext>
            </a:extLst>
          </p:cNvPr>
          <p:cNvSpPr txBox="1"/>
          <p:nvPr/>
        </p:nvSpPr>
        <p:spPr>
          <a:xfrm>
            <a:off x="1025479" y="2415570"/>
            <a:ext cx="57413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Arbeitsblatt Aufgabe 1:</a:t>
            </a:r>
          </a:p>
          <a:p>
            <a:r>
              <a:rPr lang="de-DE" sz="24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Bewerten Sie die Gesprächssituation aus der Videosequenz</a:t>
            </a:r>
          </a:p>
          <a:p>
            <a:endParaRPr lang="de-DE" sz="2400" i="1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89BB06CA-3F65-9141-BE9E-E4CE8F07EB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" y="-2716"/>
            <a:ext cx="1301281" cy="60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401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5C01C22D-76A5-BE2B-B06C-D286E4030CD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00" t="19022" r="35500" b="28355"/>
          <a:stretch/>
        </p:blipFill>
        <p:spPr>
          <a:xfrm>
            <a:off x="2414016" y="2304288"/>
            <a:ext cx="7083552" cy="3608832"/>
          </a:xfrm>
          <a:prstGeom prst="rect">
            <a:avLst/>
          </a:prstGeom>
        </p:spPr>
      </p:pic>
      <p:sp>
        <p:nvSpPr>
          <p:cNvPr id="4" name="Sprechblase: oval 3">
            <a:extLst>
              <a:ext uri="{FF2B5EF4-FFF2-40B4-BE49-F238E27FC236}">
                <a16:creationId xmlns:a16="http://schemas.microsoft.com/office/drawing/2014/main" id="{52C809E1-2A31-32BD-833D-4E933A795F33}"/>
              </a:ext>
            </a:extLst>
          </p:cNvPr>
          <p:cNvSpPr/>
          <p:nvPr/>
        </p:nvSpPr>
        <p:spPr>
          <a:xfrm>
            <a:off x="7376160" y="653796"/>
            <a:ext cx="2121408" cy="1767840"/>
          </a:xfrm>
          <a:prstGeom prst="wedgeEllipseCallout">
            <a:avLst>
              <a:gd name="adj1" fmla="val -14221"/>
              <a:gd name="adj2" fmla="val 7774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!?</a:t>
            </a:r>
          </a:p>
        </p:txBody>
      </p:sp>
      <p:sp>
        <p:nvSpPr>
          <p:cNvPr id="5" name="Sprechblase: oval 4">
            <a:extLst>
              <a:ext uri="{FF2B5EF4-FFF2-40B4-BE49-F238E27FC236}">
                <a16:creationId xmlns:a16="http://schemas.microsoft.com/office/drawing/2014/main" id="{D0DB9B56-57CA-D849-2A0B-A63E6BBCAD9E}"/>
              </a:ext>
            </a:extLst>
          </p:cNvPr>
          <p:cNvSpPr/>
          <p:nvPr/>
        </p:nvSpPr>
        <p:spPr>
          <a:xfrm>
            <a:off x="3410712" y="463296"/>
            <a:ext cx="3651504" cy="214884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„Alle Leute um uns herum können Dich verstehen. Leider verstehe ich Dich überhaupt nicht.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C674007-6C66-164D-8343-35CB2EF6E6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01281" cy="60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88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BD4C0BBB-0042-4603-A226-6117F3FD5B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C44F520-2598-460E-9F91-B02F60830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4D896123-1B32-4CB1-B2ED-E34BBC26B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Notenblatt">
            <a:extLst>
              <a:ext uri="{FF2B5EF4-FFF2-40B4-BE49-F238E27FC236}">
                <a16:creationId xmlns:a16="http://schemas.microsoft.com/office/drawing/2014/main" id="{85518934-F0EF-A1C4-52BC-1ED2BE32CC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3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019FDB4D-987D-4C87-A179-9D4616AB2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9931"/>
            <a:ext cx="12191999" cy="5058137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30000"/>
                </a:schemeClr>
              </a:gs>
              <a:gs pos="80000">
                <a:schemeClr val="tx1">
                  <a:alpha val="15000"/>
                </a:schemeClr>
              </a:gs>
              <a:gs pos="0">
                <a:schemeClr val="tx1">
                  <a:alpha val="0"/>
                </a:schemeClr>
              </a:gs>
              <a:gs pos="2000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FF1F161-D341-CBEF-BC7D-3446C95E1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12" y="504966"/>
            <a:ext cx="11387328" cy="3043213"/>
          </a:xfrm>
        </p:spPr>
        <p:txBody>
          <a:bodyPr vert="horz" lIns="0" tIns="0" rIns="0" bIns="0" rtlCol="0" anchor="b">
            <a:normAutofit/>
          </a:bodyPr>
          <a:lstStyle/>
          <a:p>
            <a:pPr algn="ctr"/>
            <a:r>
              <a:rPr lang="en-US" sz="2000" spc="7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Nonverbale</a:t>
            </a:r>
            <a:r>
              <a:rPr lang="en-US" sz="2000" spc="7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000" spc="7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Kommunikation</a:t>
            </a:r>
            <a:r>
              <a:rPr lang="en-US" sz="2000" spc="7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 Wise Guys</a:t>
            </a:r>
            <a:br>
              <a:rPr lang="en-US" sz="2000" spc="750" dirty="0">
                <a:solidFill>
                  <a:schemeClr val="bg1"/>
                </a:solidFill>
              </a:rPr>
            </a:br>
            <a:r>
              <a:rPr lang="en-US" sz="2000" spc="750" dirty="0">
                <a:solidFill>
                  <a:schemeClr val="bg1"/>
                </a:solidFill>
              </a:rPr>
              <a:t>https://www.youtube.com/watch?v=fOzAQ8jpKXs</a:t>
            </a:r>
            <a:br>
              <a:rPr lang="en-US" sz="1300" spc="750" dirty="0">
                <a:solidFill>
                  <a:schemeClr val="bg1"/>
                </a:solidFill>
              </a:rPr>
            </a:br>
            <a:endParaRPr lang="en-US" sz="1300" spc="750" dirty="0">
              <a:solidFill>
                <a:schemeClr val="bg1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B0172A6-B50D-3D40-9EE1-8455647607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01281" cy="60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03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E3AE8C3-8F65-40F4-BABE-E70F38301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409317" y="1410082"/>
            <a:ext cx="6858000" cy="4037835"/>
          </a:xfrm>
          <a:prstGeom prst="rect">
            <a:avLst/>
          </a:prstGeom>
          <a:gradFill>
            <a:gsLst>
              <a:gs pos="8000">
                <a:schemeClr val="accent6">
                  <a:alpha val="78000"/>
                </a:schemeClr>
              </a:gs>
              <a:gs pos="100000">
                <a:schemeClr val="accent5">
                  <a:alpha val="89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FC4764-B8D5-4F87-95DB-3125B2D128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59728" y="59346"/>
            <a:ext cx="4156527" cy="4037836"/>
          </a:xfrm>
          <a:prstGeom prst="rect">
            <a:avLst/>
          </a:prstGeom>
          <a:gradFill>
            <a:gsLst>
              <a:gs pos="0">
                <a:schemeClr val="accent5">
                  <a:alpha val="47000"/>
                </a:schemeClr>
              </a:gs>
              <a:gs pos="100000">
                <a:schemeClr val="accent4">
                  <a:alpha val="0"/>
                </a:scheme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C1654F-94F5-497E-8ECF-F2A7E84D6A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768313" y="3587284"/>
            <a:ext cx="2501977" cy="4038601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99000">
                <a:schemeClr val="accent2">
                  <a:alpha val="7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65254" y="969296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58000">
                <a:schemeClr val="bg1">
                  <a:alpha val="0"/>
                </a:schemeClr>
              </a:gs>
              <a:gs pos="100000">
                <a:schemeClr val="accent6">
                  <a:alpha val="3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48635DD-DCC4-96D8-1ED4-7A4C5FAB3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518" y="586855"/>
            <a:ext cx="3258570" cy="3387497"/>
          </a:xfrm>
        </p:spPr>
        <p:txBody>
          <a:bodyPr anchor="b">
            <a:normAutofit/>
          </a:bodyPr>
          <a:lstStyle/>
          <a:p>
            <a:pPr algn="r"/>
            <a:r>
              <a:rPr lang="de-DE" sz="1500">
                <a:solidFill>
                  <a:schemeClr val="bg1"/>
                </a:solidFill>
              </a:rPr>
              <a:t>Grundlagen der Kommunikation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33DCEA-B78E-7CED-C6A5-18A7B5B63E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1727" y="833535"/>
            <a:ext cx="3025303" cy="5361991"/>
          </a:xfrm>
        </p:spPr>
        <p:txBody>
          <a:bodyPr anchor="ctr">
            <a:normAutofit/>
          </a:bodyPr>
          <a:lstStyle/>
          <a:p>
            <a:r>
              <a:rPr lang="de-DE" sz="2400" dirty="0"/>
              <a:t>Verbal</a:t>
            </a:r>
          </a:p>
          <a:p>
            <a:r>
              <a:rPr lang="de-DE" sz="2400" dirty="0"/>
              <a:t>Nonverbal</a:t>
            </a:r>
          </a:p>
          <a:p>
            <a:r>
              <a:rPr lang="de-DE" sz="2400" dirty="0"/>
              <a:t>Paraverbal</a:t>
            </a:r>
          </a:p>
          <a:p>
            <a:pPr marL="0" indent="0">
              <a:buNone/>
            </a:pPr>
            <a:endParaRPr lang="de-DE" sz="1600" dirty="0"/>
          </a:p>
        </p:txBody>
      </p:sp>
      <p:pic>
        <p:nvPicPr>
          <p:cNvPr id="5" name="Picture 4" descr="Leere Sprechblasen">
            <a:extLst>
              <a:ext uri="{FF2B5EF4-FFF2-40B4-BE49-F238E27FC236}">
                <a16:creationId xmlns:a16="http://schemas.microsoft.com/office/drawing/2014/main" id="{0CA9FCAB-BB6F-0F51-EBD0-EEF5B1CE2B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379" r="25884" b="-1"/>
          <a:stretch/>
        </p:blipFill>
        <p:spPr>
          <a:xfrm>
            <a:off x="8109502" y="10"/>
            <a:ext cx="4082498" cy="685799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30D3C1A-C2D3-EF40-A9F3-E3CA1A03E4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31" y="0"/>
            <a:ext cx="1301281" cy="60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946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CD87CD-B92F-D8AD-FBED-94D1FCEBC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Kommunikationsmodelle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A3C1F29-5772-40A6-D784-D09EEA3994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/>
              <a:t>5 Axiome nach </a:t>
            </a:r>
            <a:r>
              <a:rPr lang="de-DE" b="1"/>
              <a:t>Watzlawick</a:t>
            </a:r>
          </a:p>
          <a:p>
            <a:r>
              <a:rPr lang="de-DE"/>
              <a:t>4 Ohren Modell nach </a:t>
            </a:r>
            <a:r>
              <a:rPr lang="de-DE" b="1"/>
              <a:t>Schulz von Thun</a:t>
            </a:r>
          </a:p>
          <a:p>
            <a:r>
              <a:rPr lang="de-DE"/>
              <a:t>Das Sender- Empfänger- Modell nach </a:t>
            </a:r>
            <a:r>
              <a:rPr lang="de-DE" b="1"/>
              <a:t>Shannon</a:t>
            </a:r>
          </a:p>
          <a:p>
            <a:r>
              <a:rPr lang="de-DE"/>
              <a:t>Organon nach </a:t>
            </a:r>
            <a:r>
              <a:rPr lang="de-DE" b="1"/>
              <a:t>Bühler</a:t>
            </a:r>
          </a:p>
          <a:p>
            <a:r>
              <a:rPr lang="de-DE"/>
              <a:t>Das Eisbergmodell nach </a:t>
            </a:r>
            <a:r>
              <a:rPr lang="de-DE" b="1"/>
              <a:t>Freud</a:t>
            </a:r>
          </a:p>
          <a:p>
            <a:r>
              <a:rPr lang="de-DE"/>
              <a:t>Gewaltfreie Kommunikation nach </a:t>
            </a:r>
            <a:r>
              <a:rPr lang="de-DE" b="1"/>
              <a:t>Rosenberg</a:t>
            </a:r>
          </a:p>
          <a:p>
            <a:pPr marL="0" indent="0">
              <a:buNone/>
            </a:pPr>
            <a:r>
              <a:rPr lang="de-DE"/>
              <a:t>…</a:t>
            </a:r>
          </a:p>
          <a:p>
            <a:pPr marL="0" indent="0">
              <a:buNone/>
            </a:pPr>
            <a:endParaRPr lang="de-DE"/>
          </a:p>
          <a:p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8771E31-BB54-2A47-AABA-FD71B07B35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01281" cy="60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568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F5CA48-06C9-4828-1254-33C5B3D8C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316992"/>
            <a:ext cx="10241280" cy="1712976"/>
          </a:xfrm>
        </p:spPr>
        <p:txBody>
          <a:bodyPr>
            <a:normAutofit/>
          </a:bodyPr>
          <a:lstStyle/>
          <a:p>
            <a:pPr algn="ctr"/>
            <a:r>
              <a:rPr lang="de-DE" sz="2800" dirty="0"/>
              <a:t>Kommunikationsquadrat von Friedemann Schulz von Thun</a:t>
            </a:r>
            <a:br>
              <a:rPr lang="de-DE" dirty="0"/>
            </a:b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D070180-6003-29DC-DAAD-B744439A6E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endParaRPr lang="de-DE" dirty="0"/>
          </a:p>
        </p:txBody>
      </p:sp>
      <p:pic>
        <p:nvPicPr>
          <p:cNvPr id="5" name="Grafik 4" descr="Verwirrte Person Silhouette">
            <a:extLst>
              <a:ext uri="{FF2B5EF4-FFF2-40B4-BE49-F238E27FC236}">
                <a16:creationId xmlns:a16="http://schemas.microsoft.com/office/drawing/2014/main" id="{C433D4CB-8CFB-FDED-0C4C-EC0CEE8791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28432" y="2967228"/>
            <a:ext cx="2791968" cy="2791968"/>
          </a:xfrm>
          <a:prstGeom prst="rect">
            <a:avLst/>
          </a:prstGeom>
        </p:spPr>
      </p:pic>
      <p:pic>
        <p:nvPicPr>
          <p:cNvPr id="6" name="Grafik 5" descr="Verwirrte Person Silhouette">
            <a:extLst>
              <a:ext uri="{FF2B5EF4-FFF2-40B4-BE49-F238E27FC236}">
                <a16:creationId xmlns:a16="http://schemas.microsoft.com/office/drawing/2014/main" id="{DDB9682E-6208-F610-800E-51DBA4ED98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57172" y="3179065"/>
            <a:ext cx="2791968" cy="2791968"/>
          </a:xfrm>
          <a:prstGeom prst="rect">
            <a:avLst/>
          </a:prstGeom>
        </p:spPr>
      </p:pic>
      <p:sp>
        <p:nvSpPr>
          <p:cNvPr id="7" name="Sprechblase: oval 6">
            <a:extLst>
              <a:ext uri="{FF2B5EF4-FFF2-40B4-BE49-F238E27FC236}">
                <a16:creationId xmlns:a16="http://schemas.microsoft.com/office/drawing/2014/main" id="{2F3051F9-879C-6C47-6371-24F8EE6E8902}"/>
              </a:ext>
            </a:extLst>
          </p:cNvPr>
          <p:cNvSpPr/>
          <p:nvPr/>
        </p:nvSpPr>
        <p:spPr>
          <a:xfrm>
            <a:off x="3578352" y="2490216"/>
            <a:ext cx="1121664" cy="792480"/>
          </a:xfrm>
          <a:prstGeom prst="wedgeEllipseCallout">
            <a:avLst>
              <a:gd name="adj1" fmla="val -54529"/>
              <a:gd name="adj2" fmla="val 886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405F33B8-5231-0CD7-1022-DC8B5507E710}"/>
              </a:ext>
            </a:extLst>
          </p:cNvPr>
          <p:cNvSpPr/>
          <p:nvPr/>
        </p:nvSpPr>
        <p:spPr>
          <a:xfrm>
            <a:off x="4549140" y="2987039"/>
            <a:ext cx="1121664" cy="792480"/>
          </a:xfrm>
          <a:prstGeom prst="wedgeEllipseCallout">
            <a:avLst>
              <a:gd name="adj1" fmla="val -125181"/>
              <a:gd name="adj2" fmla="val 363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Sprechblase: oval 9">
            <a:extLst>
              <a:ext uri="{FF2B5EF4-FFF2-40B4-BE49-F238E27FC236}">
                <a16:creationId xmlns:a16="http://schemas.microsoft.com/office/drawing/2014/main" id="{2E9B7E2D-65EF-CCA1-41DD-B325BADA7E8D}"/>
              </a:ext>
            </a:extLst>
          </p:cNvPr>
          <p:cNvSpPr/>
          <p:nvPr/>
        </p:nvSpPr>
        <p:spPr>
          <a:xfrm>
            <a:off x="4884420" y="3867914"/>
            <a:ext cx="1121664" cy="792480"/>
          </a:xfrm>
          <a:prstGeom prst="wedgeEllipseCallout">
            <a:avLst>
              <a:gd name="adj1" fmla="val -132789"/>
              <a:gd name="adj2" fmla="val -544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Sprechblase: oval 10">
            <a:extLst>
              <a:ext uri="{FF2B5EF4-FFF2-40B4-BE49-F238E27FC236}">
                <a16:creationId xmlns:a16="http://schemas.microsoft.com/office/drawing/2014/main" id="{BF1FE93B-7712-ECC8-D07C-28860B0C9D2B}"/>
              </a:ext>
            </a:extLst>
          </p:cNvPr>
          <p:cNvSpPr/>
          <p:nvPr/>
        </p:nvSpPr>
        <p:spPr>
          <a:xfrm>
            <a:off x="4549140" y="4832605"/>
            <a:ext cx="1121664" cy="792480"/>
          </a:xfrm>
          <a:prstGeom prst="wedgeEllipseCallout">
            <a:avLst>
              <a:gd name="adj1" fmla="val -117572"/>
              <a:gd name="adj2" fmla="val -1651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2" descr="Ohr Silhouette">
            <a:extLst>
              <a:ext uri="{FF2B5EF4-FFF2-40B4-BE49-F238E27FC236}">
                <a16:creationId xmlns:a16="http://schemas.microsoft.com/office/drawing/2014/main" id="{9A9B9D8F-F6CE-CF2D-BE16-25698314BB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48600" y="2510028"/>
            <a:ext cx="914400" cy="914400"/>
          </a:xfrm>
          <a:prstGeom prst="rect">
            <a:avLst/>
          </a:prstGeom>
        </p:spPr>
      </p:pic>
      <p:pic>
        <p:nvPicPr>
          <p:cNvPr id="14" name="Grafik 13" descr="Ohr Silhouette">
            <a:extLst>
              <a:ext uri="{FF2B5EF4-FFF2-40B4-BE49-F238E27FC236}">
                <a16:creationId xmlns:a16="http://schemas.microsoft.com/office/drawing/2014/main" id="{7AAEDFC5-E81D-B986-AB97-728FEC60C6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05116" y="3184018"/>
            <a:ext cx="914400" cy="914400"/>
          </a:xfrm>
          <a:prstGeom prst="rect">
            <a:avLst/>
          </a:prstGeom>
        </p:spPr>
      </p:pic>
      <p:pic>
        <p:nvPicPr>
          <p:cNvPr id="15" name="Grafik 14" descr="Ohr Silhouette">
            <a:extLst>
              <a:ext uri="{FF2B5EF4-FFF2-40B4-BE49-F238E27FC236}">
                <a16:creationId xmlns:a16="http://schemas.microsoft.com/office/drawing/2014/main" id="{A2CA8464-1058-E4E1-78A9-CAF2B76046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48728" y="4063746"/>
            <a:ext cx="914400" cy="914400"/>
          </a:xfrm>
          <a:prstGeom prst="rect">
            <a:avLst/>
          </a:prstGeom>
        </p:spPr>
      </p:pic>
      <p:pic>
        <p:nvPicPr>
          <p:cNvPr id="16" name="Grafik 15" descr="Ohr Silhouette">
            <a:extLst>
              <a:ext uri="{FF2B5EF4-FFF2-40B4-BE49-F238E27FC236}">
                <a16:creationId xmlns:a16="http://schemas.microsoft.com/office/drawing/2014/main" id="{744056B2-271D-A9EE-CF82-539998660C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34122" y="4911471"/>
            <a:ext cx="914400" cy="914400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05297F20-5618-B946-9DFF-067B0A08D6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01281" cy="60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038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C061C28-280D-A3B9-F825-40513F181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236" y="286601"/>
            <a:ext cx="5898388" cy="1651928"/>
          </a:xfrm>
        </p:spPr>
        <p:txBody>
          <a:bodyPr>
            <a:normAutofit/>
          </a:bodyPr>
          <a:lstStyle/>
          <a:p>
            <a:pPr algn="ctr"/>
            <a:r>
              <a:rPr lang="de-DE" sz="3200" dirty="0"/>
              <a:t>Vier ebenen der Kommunikation</a:t>
            </a:r>
            <a:br>
              <a:rPr lang="de-DE" dirty="0"/>
            </a:br>
            <a:r>
              <a:rPr lang="de-DE" dirty="0"/>
              <a:t>-</a:t>
            </a:r>
            <a:r>
              <a:rPr lang="de-DE" sz="2800" dirty="0"/>
              <a:t>Beispiel-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3C19146-87D5-203D-89CA-4959E0A28B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7628" y="2159607"/>
            <a:ext cx="6410451" cy="3681883"/>
          </a:xfrm>
        </p:spPr>
        <p:txBody>
          <a:bodyPr>
            <a:normAutofit/>
          </a:bodyPr>
          <a:lstStyle/>
          <a:p>
            <a:r>
              <a:rPr lang="de-DE" sz="1800" dirty="0"/>
              <a:t>Sachinformation:</a:t>
            </a:r>
          </a:p>
          <a:p>
            <a:pPr lvl="1"/>
            <a:r>
              <a:rPr lang="de-DE" sz="1800" dirty="0"/>
              <a:t>Empfängerebene „Ist noch Kaffee da?“</a:t>
            </a:r>
          </a:p>
          <a:p>
            <a:r>
              <a:rPr lang="de-DE" sz="1800" dirty="0"/>
              <a:t>Beziehungsebene:</a:t>
            </a:r>
          </a:p>
          <a:p>
            <a:pPr lvl="1"/>
            <a:r>
              <a:rPr lang="de-DE" sz="1800" dirty="0"/>
              <a:t>Empfängerebene „Immer muss ich den Kaffee kochen.“</a:t>
            </a:r>
          </a:p>
          <a:p>
            <a:r>
              <a:rPr lang="de-DE" sz="1800" dirty="0"/>
              <a:t>Selbstoffenbarung:</a:t>
            </a:r>
          </a:p>
          <a:p>
            <a:pPr lvl="1"/>
            <a:r>
              <a:rPr lang="de-DE" sz="1800" dirty="0"/>
              <a:t>Empfängerebene: „Er/Sie würde gerne Kaffee trinken.“</a:t>
            </a:r>
          </a:p>
          <a:p>
            <a:r>
              <a:rPr lang="de-DE" sz="1800" dirty="0"/>
              <a:t>Appellebene: </a:t>
            </a:r>
          </a:p>
          <a:p>
            <a:pPr lvl="1"/>
            <a:r>
              <a:rPr lang="de-DE" sz="1800" dirty="0"/>
              <a:t>Empfängerebene: „Er/Sie will dass ich Kaffee mache.“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1707E60-CEC9-4661-AA82-69242EB4B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12191998" cy="461774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2">
                  <a:lumMod val="60000"/>
                  <a:lumOff val="40000"/>
                  <a:alpha val="59000"/>
                </a:schemeClr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035CD8-AE30-4146-96F2-036B0CE5E4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300" y="6406115"/>
            <a:ext cx="4076698" cy="464399"/>
          </a:xfrm>
          <a:prstGeom prst="rect">
            <a:avLst/>
          </a:prstGeom>
          <a:gradFill>
            <a:gsLst>
              <a:gs pos="19000">
                <a:schemeClr val="accent6">
                  <a:lumMod val="75000"/>
                  <a:alpha val="61000"/>
                </a:schemeClr>
              </a:gs>
              <a:gs pos="99000">
                <a:schemeClr val="accent6">
                  <a:alpha val="8700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770B29-CB39-F7A1-490A-6582B8A985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753" r="24342" b="1"/>
          <a:stretch/>
        </p:blipFill>
        <p:spPr>
          <a:xfrm>
            <a:off x="8115300" y="-12515"/>
            <a:ext cx="4076700" cy="641863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D9D47E51-4174-5E49-BC6E-D2293CBDF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01281" cy="60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88498"/>
      </p:ext>
    </p:extLst>
  </p:cSld>
  <p:clrMapOvr>
    <a:masterClrMapping/>
  </p:clrMapOvr>
</p:sld>
</file>

<file path=ppt/theme/theme1.xml><?xml version="1.0" encoding="utf-8"?>
<a:theme xmlns:a="http://schemas.openxmlformats.org/drawingml/2006/main" name="GradientRiseVTI">
  <a:themeElements>
    <a:clrScheme name="AnalogousFromLightSeedLeftStep">
      <a:dk1>
        <a:srgbClr val="000000"/>
      </a:dk1>
      <a:lt1>
        <a:srgbClr val="FFFFFF"/>
      </a:lt1>
      <a:dk2>
        <a:srgbClr val="242E41"/>
      </a:dk2>
      <a:lt2>
        <a:srgbClr val="E7E8E2"/>
      </a:lt2>
      <a:accent1>
        <a:srgbClr val="9691CB"/>
      </a:accent1>
      <a:accent2>
        <a:srgbClr val="7990C0"/>
      </a:accent2>
      <a:accent3>
        <a:srgbClr val="77ADBF"/>
      </a:accent3>
      <a:accent4>
        <a:srgbClr val="6EAFA4"/>
      </a:accent4>
      <a:accent5>
        <a:srgbClr val="7DB092"/>
      </a:accent5>
      <a:accent6>
        <a:srgbClr val="70B371"/>
      </a:accent6>
      <a:hlink>
        <a:srgbClr val="828651"/>
      </a:hlink>
      <a:folHlink>
        <a:srgbClr val="7F7F7F"/>
      </a:folHlink>
    </a:clrScheme>
    <a:fontScheme name="Avenir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RiseVTI" id="{C2FC082F-B444-4222-AF20-78444CCB5722}" vid="{39F213E4-0CBC-40CB-B3F6-8C5562B6B99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D1B8075EB9DED45B7C769BB92FD9C0F" ma:contentTypeVersion="17" ma:contentTypeDescription="Ein neues Dokument erstellen." ma:contentTypeScope="" ma:versionID="345f724a7c732f437bafbdc5d150a472">
  <xsd:schema xmlns:xsd="http://www.w3.org/2001/XMLSchema" xmlns:xs="http://www.w3.org/2001/XMLSchema" xmlns:p="http://schemas.microsoft.com/office/2006/metadata/properties" xmlns:ns2="30f8d9ab-8048-4911-afe4-f0c444fa604b" xmlns:ns3="7a79e2bb-7aaf-4e2c-9539-3aa44b2e1991" targetNamespace="http://schemas.microsoft.com/office/2006/metadata/properties" ma:root="true" ma:fieldsID="2deec58f5b97650463036b1b81830354" ns2:_="" ns3:_="">
    <xsd:import namespace="30f8d9ab-8048-4911-afe4-f0c444fa604b"/>
    <xsd:import namespace="7a79e2bb-7aaf-4e2c-9539-3aa44b2e199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Bi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f8d9ab-8048-4911-afe4-f0c444fa604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ert der Dokument-ID" ma:description="Der Wert der diesem Element zugewiesenen Dokument-ID.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3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73118d65-9841-492c-863f-c04d5189ea37}" ma:internalName="TaxCatchAll" ma:showField="CatchAllData" ma:web="30f8d9ab-8048-4911-afe4-f0c444fa60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79e2bb-7aaf-4e2c-9539-3aa44b2e19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5" nillable="true" ma:taxonomy="true" ma:internalName="lcf76f155ced4ddcb4097134ff3c332f" ma:taxonomyFieldName="MediaServiceImageTags" ma:displayName="Bildmarkierungen" ma:readOnly="false" ma:fieldId="{5cf76f15-5ced-4ddc-b409-7134ff3c332f}" ma:taxonomyMulti="true" ma:sspId="554680db-5f9e-4042-9a37-9b4b28b7b5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Bild" ma:index="27" nillable="true" ma:displayName="Bild" ma:format="Thumbnail" ma:internalName="Bild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F0EFD34-6EEB-4545-9CB5-B9CB20C09FBE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229EFCD5-988F-4885-AD70-97A92B393B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0f8d9ab-8048-4911-afe4-f0c444fa604b"/>
    <ds:schemaRef ds:uri="7a79e2bb-7aaf-4e2c-9539-3aa44b2e19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405910-623A-4AF5-A126-76CA3510E39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</Words>
  <Application>Microsoft Macintosh PowerPoint</Application>
  <PresentationFormat>Breitbild</PresentationFormat>
  <Paragraphs>59</Paragraphs>
  <Slides>13</Slides>
  <Notes>6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8" baseType="lpstr">
      <vt:lpstr>Arial</vt:lpstr>
      <vt:lpstr>Avenir Next LT Pro</vt:lpstr>
      <vt:lpstr>Calibri</vt:lpstr>
      <vt:lpstr>Times New Roman</vt:lpstr>
      <vt:lpstr>GradientRiseVTI</vt:lpstr>
      <vt:lpstr>Kommunikation</vt:lpstr>
      <vt:lpstr>Loriots "Pappa ante portas" - Streit im Restaurant – YouTube      </vt:lpstr>
      <vt:lpstr>PowerPoint-Präsentation</vt:lpstr>
      <vt:lpstr>PowerPoint-Präsentation</vt:lpstr>
      <vt:lpstr>Nonverbale Kommunikation- Wise Guys https://www.youtube.com/watch?v=fOzAQ8jpKXs </vt:lpstr>
      <vt:lpstr>Grundlagen der Kommunikation</vt:lpstr>
      <vt:lpstr>Kommunikationsmodelle</vt:lpstr>
      <vt:lpstr>Kommunikationsquadrat von Friedemann Schulz von Thun </vt:lpstr>
      <vt:lpstr>Vier ebenen der Kommunikation -Beispiel-</vt:lpstr>
      <vt:lpstr>Missverständnisse</vt:lpstr>
      <vt:lpstr>PowerPoint-Präsentation</vt:lpstr>
      <vt:lpstr>Hausaufgabe</vt:lpstr>
      <vt:lpstr>Literaturnachweis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Kommunikation</dc:title>
  <dc:creator>Christian Sorg</dc:creator>
  <cp:lastModifiedBy>Yannick Leon Winkelmann</cp:lastModifiedBy>
  <cp:revision>27</cp:revision>
  <dcterms:created xsi:type="dcterms:W3CDTF">2023-01-20T12:57:57Z</dcterms:created>
  <dcterms:modified xsi:type="dcterms:W3CDTF">2023-02-09T11:19:45Z</dcterms:modified>
</cp:coreProperties>
</file>