
<file path=[Content_Types].xml><?xml version="1.0" encoding="utf-8"?>
<Types xmlns="http://schemas.openxmlformats.org/package/2006/content-types">
  <Default Extension="png" ContentType="image/png"/>
  <Default Extension="emf" ContentType="image/x-emf"/>
  <Default Extension="mov" ContentType="video/quicktime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61" r:id="rId2"/>
    <p:sldId id="384" r:id="rId3"/>
    <p:sldId id="385" r:id="rId4"/>
    <p:sldId id="364" r:id="rId5"/>
    <p:sldId id="365" r:id="rId6"/>
    <p:sldId id="366" r:id="rId7"/>
    <p:sldId id="386" r:id="rId8"/>
    <p:sldId id="368" r:id="rId9"/>
    <p:sldId id="369" r:id="rId10"/>
    <p:sldId id="265" r:id="rId11"/>
    <p:sldId id="371" r:id="rId12"/>
    <p:sldId id="372" r:id="rId13"/>
    <p:sldId id="373" r:id="rId14"/>
    <p:sldId id="374" r:id="rId15"/>
    <p:sldId id="375" r:id="rId16"/>
    <p:sldId id="376" r:id="rId17"/>
    <p:sldId id="350" r:id="rId18"/>
    <p:sldId id="378" r:id="rId19"/>
    <p:sldId id="379" r:id="rId20"/>
    <p:sldId id="380" r:id="rId21"/>
    <p:sldId id="381" r:id="rId22"/>
    <p:sldId id="382" r:id="rId23"/>
    <p:sldId id="383" r:id="rId24"/>
  </p:sldIdLst>
  <p:sldSz cx="9144000" cy="6858000" type="screen4x3"/>
  <p:notesSz cx="6811963" cy="9942513"/>
  <p:embeddedFontLst>
    <p:embeddedFont>
      <p:font typeface="MS PGothic" panose="020B0600070205080204" pitchFamily="34" charset="-128"/>
      <p:regular r:id="rId27"/>
    </p:embeddedFon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MS PGothic" panose="020B0600070205080204" pitchFamily="34" charset="-128"/>
      <p:regular r:id="rId27"/>
    </p:embeddedFont>
    <p:embeddedFont>
      <p:font typeface="Helvetica Neue" charset="0"/>
      <p:regular r:id="rId32"/>
      <p:italic r:id="rId33"/>
    </p:embeddedFont>
  </p:embeddedFont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Calibri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15">
          <p15:clr>
            <a:srgbClr val="A4A3A4"/>
          </p15:clr>
        </p15:guide>
        <p15:guide id="4" pos="136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aghan.ramsey" initials="m" lastIdx="60" clrIdx="0"/>
  <p:cmAuthor id="1" name="Sarah Martin" initials="SM" lastIdx="33" clrIdx="1"/>
  <p:cmAuthor id="2" name="admin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06EBB"/>
    <a:srgbClr val="66FF32"/>
    <a:srgbClr val="407DA4"/>
    <a:srgbClr val="778DFF"/>
    <a:srgbClr val="5489FF"/>
    <a:srgbClr val="658EBA"/>
    <a:srgbClr val="FDFFB7"/>
    <a:srgbClr val="60A7FF"/>
    <a:srgbClr val="2C6DA5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96" autoAdjust="0"/>
    <p:restoredTop sz="96323" autoAdjust="0"/>
  </p:normalViewPr>
  <p:slideViewPr>
    <p:cSldViewPr snapToGrid="0" snapToObjects="1">
      <p:cViewPr varScale="1">
        <p:scale>
          <a:sx n="114" d="100"/>
          <a:sy n="114" d="100"/>
        </p:scale>
        <p:origin x="1986" y="84"/>
      </p:cViewPr>
      <p:guideLst>
        <p:guide orient="horz" pos="2160"/>
        <p:guide pos="2880"/>
        <p:guide orient="horz" pos="2315"/>
        <p:guide pos="136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font" Target="fonts/font7.fntdata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29D0998-D1B9-8C44-A49B-5E7DF133E578}" type="datetimeFigureOut">
              <a:rPr lang="en-GB"/>
              <a:pPr>
                <a:defRPr/>
              </a:pPr>
              <a:t>26/01/2017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E49332A-7538-B247-8EB5-8721D6B9645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4653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84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F2372D0-B1E6-FC4A-8CB5-F6DAAD9BE3F9}" type="datetimeFigureOut">
              <a:rPr lang="en-GB"/>
              <a:pPr>
                <a:defRPr/>
              </a:pPr>
              <a:t>26/01/2017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9988" y="1243013"/>
            <a:ext cx="447198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84725"/>
            <a:ext cx="5449887" cy="3914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847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73C21501-6C08-3D4F-93FF-1BEE52EBC69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98257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panose="020B0600070205080204" pitchFamily="34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8F379410-3874-0947-AF22-E57C14ADF3DB}" type="slidenum">
              <a:rPr lang="en-GB" sz="1200"/>
              <a:pPr/>
              <a:t>1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1116342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b="1" dirty="0">
                <a:latin typeface="Calibri" charset="0"/>
                <a:ea typeface="MS PGothic" charset="0"/>
                <a:cs typeface="MS PGothic" charset="0"/>
              </a:rPr>
              <a:t>Wichtige Fragen: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dirty="0">
                <a:latin typeface="Calibri" charset="0"/>
                <a:ea typeface="MS PGothic" charset="0"/>
                <a:cs typeface="MS PGothic" charset="0"/>
              </a:rPr>
              <a:t>Wie werden Bilder in den Medien manipuliert </a:t>
            </a:r>
            <a:r>
              <a:rPr lang="de-DE" baseline="0" dirty="0">
                <a:latin typeface="Calibri" charset="0"/>
                <a:ea typeface="MS PGothic" charset="0"/>
                <a:cs typeface="MS PGothic" charset="0"/>
              </a:rPr>
              <a:t>oder verändert?</a:t>
            </a:r>
            <a:endParaRPr lang="de-DE" dirty="0">
              <a:latin typeface="Calibri" charset="0"/>
              <a:ea typeface="MS PGothic" charset="0"/>
              <a:cs typeface="MS PGothic" charset="0"/>
            </a:endParaRPr>
          </a:p>
          <a:p>
            <a:endParaRPr lang="de-DE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6BE8FD3D-FDEF-6C46-92A5-B364E4518709}" type="slidenum">
              <a:rPr lang="en-GB" sz="1200"/>
              <a:pPr/>
              <a:t>10</a:t>
            </a:fld>
            <a:endParaRPr lang="de-DE" sz="1200"/>
          </a:p>
        </p:txBody>
      </p:sp>
    </p:spTree>
    <p:extLst>
      <p:ext uri="{BB962C8B-B14F-4D97-AF65-F5344CB8AC3E}">
        <p14:creationId xmlns:p14="http://schemas.microsoft.com/office/powerpoint/2010/main" val="14520924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 (as on cards):</a:t>
            </a:r>
          </a:p>
          <a:p>
            <a:pPr marL="228600" indent="-228600">
              <a:buAutoNum type="arabicPeriod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What did you find surprising, unreal or unlikeable about what you saw in the film?</a:t>
            </a:r>
          </a:p>
          <a:p>
            <a:pPr marL="228600" indent="-228600">
              <a:buAutoNum type="arabicPeriod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List all the decisions that were made about the image BEFORE the photos are taken. </a:t>
            </a:r>
          </a:p>
          <a:p>
            <a:pPr marL="228600" indent="-228600">
              <a:buAutoNum type="arabicPeriod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List all the decisions that were made about the image AFTER the photos are taken.</a:t>
            </a:r>
          </a:p>
          <a:p>
            <a:pPr marL="228600" indent="-228600">
              <a:buAutoNum type="arabicPeriod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Think how the image of the model has been changed from reality.  How does seeing these unrealistic changes make you feel? </a:t>
            </a:r>
          </a:p>
          <a:p>
            <a:pPr marL="228600" indent="-228600">
              <a:buAutoNum type="arabicPeriod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Why do you think the unrealistic images you see in the film are unfair and misleading?</a:t>
            </a:r>
          </a:p>
          <a:p>
            <a:pPr marL="228600" indent="-228600">
              <a:buAutoNum type="arabicPeriod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Why do you think it is unrealistic or unfair to compare the way you look or your friends look to manipulated images of people you see in professional media?</a:t>
            </a:r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08680D4D-76BE-7B45-BBDA-6EDC46FD4966}" type="slidenum">
              <a:rPr lang="en-GB" sz="1200"/>
              <a:pPr/>
              <a:t>11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597803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What would you say to a friend to convince them that they shouldn’t compare themselves to manipulated media images?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="0" baseline="0" dirty="0">
                <a:latin typeface="Calibri" charset="0"/>
                <a:ea typeface="MS PGothic" charset="0"/>
                <a:cs typeface="MS PGothic" charset="0"/>
              </a:rPr>
              <a:t>So, what do we want to do about what we’ve learnt? Raise your hand if you commit to changing the way you react to images you see in professional media?</a:t>
            </a:r>
            <a:endParaRPr lang="en-GB" b="0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3C21501-6C08-3D4F-93FF-1BEE52EBC69A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78107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08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is being sold in this advertisement?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Who are they using to sell it?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Why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are they using a person who looks like this?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Why would they manipulate a picture of this person to make them look more ‘ideal’ in this advert?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What is the overall message of this advert?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808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357D9177-3F19-4044-A469-20FA80032BDA}" type="slidenum">
              <a:rPr lang="en-GB" sz="1200"/>
              <a:pPr/>
              <a:t>13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459495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When someone your age sees these manipulated images, how does it make them feel about themselves?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Why might it make some people feel bad?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Raise your hand if you think we should all challenge manipulated images in the media. Why?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829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0DD2DDE1-E576-754B-A959-65D2136EB875}" type="slidenum">
              <a:rPr lang="en-GB" sz="1200"/>
              <a:pPr/>
              <a:t>14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1146247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499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 to ask:</a:t>
            </a:r>
          </a:p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What might you do to show that you don’t agree with, or don’t like, the way professional media emphasises or reinforces an unrealistic ‘ideal’ way to look?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849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1492882A-5FE8-AE47-B966-757F5FEFB741}" type="slidenum">
              <a:rPr lang="en-GB" sz="1200"/>
              <a:pPr/>
              <a:t>15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76034670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70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870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44A079EE-3A9C-C44C-ADED-201625F29ECE}" type="slidenum">
              <a:rPr lang="en-GB" sz="1200"/>
              <a:pPr/>
              <a:t>16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3565603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31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de-DE" b="1" dirty="0">
                <a:latin typeface="Calibri" charset="0"/>
                <a:ea typeface="MS PGothic" charset="0"/>
                <a:cs typeface="MS PGothic" charset="0"/>
              </a:rPr>
              <a:t>Wichtige</a:t>
            </a:r>
            <a:r>
              <a:rPr lang="de-DE" b="1" baseline="0" dirty="0">
                <a:latin typeface="Calibri" charset="0"/>
                <a:ea typeface="MS PGothic" charset="0"/>
                <a:cs typeface="MS PGothic" charset="0"/>
              </a:rPr>
              <a:t> Fragen: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>
                <a:latin typeface="Calibri" charset="0"/>
                <a:ea typeface="MS PGothic" charset="0"/>
                <a:cs typeface="MS PGothic" charset="0"/>
              </a:rPr>
              <a:t>Was zeigt uns dieser Film über die Art und Weise, wie wir uns mit anderen vergleichen?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>
                <a:latin typeface="Calibri" charset="0"/>
                <a:ea typeface="MS PGothic" charset="0"/>
                <a:cs typeface="MS PGothic" charset="0"/>
              </a:rPr>
              <a:t>Welche Folgen kann es eurer Meinung nach haben, unser Aussehen auf diese Weise mit anderen zu vergleichen?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de-DE" baseline="0" dirty="0">
                <a:latin typeface="Calibri" charset="0"/>
                <a:ea typeface="MS PGothic" charset="0"/>
                <a:cs typeface="MS PGothic" charset="0"/>
              </a:rPr>
              <a:t>Hebt eure Hand, wenn ihr der Meinung seid, dass wir die Angewohnheit hinterfragen sollten, solche Vergleiche in unserem Alltag anzustellen.</a:t>
            </a:r>
            <a:endParaRPr lang="de-DE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931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6F8212AB-48C4-8C4F-94D6-CC3A8AB200B1}" type="slidenum">
              <a:rPr lang="en-US" sz="1200"/>
              <a:pPr/>
              <a:t>17</a:t>
            </a:fld>
            <a:endParaRPr lang="de-DE" sz="1200"/>
          </a:p>
        </p:txBody>
      </p:sp>
    </p:spTree>
    <p:extLst>
      <p:ext uri="{BB962C8B-B14F-4D97-AF65-F5344CB8AC3E}">
        <p14:creationId xmlns:p14="http://schemas.microsoft.com/office/powerpoint/2010/main" val="147045478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890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How might you, or your friends, or young people in general, manipulate or change images in personal and social media?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Do you think the images you and your friends see and share on personal and social media represent ‘real’ life?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890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01E14DB7-464E-7F4C-9AE8-2FCB6A70D802}" type="slidenum">
              <a:rPr lang="en-GB" sz="1200"/>
              <a:pPr/>
              <a:t>18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0622170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11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When someone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like you sees these images in personal and social media, how does it make them feel?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How might these images cause them to think or feel about their own appearance?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Why might comparing their appearance to these images make them feel bad?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911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42DF3847-9815-9540-BE7D-2D9BA4BC393B}" type="slidenum">
              <a:rPr lang="en-GB" sz="1200"/>
              <a:pPr/>
              <a:t>19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6585985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do you think these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images show?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Looking at all of these images, what differences do you notice between them?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If all these images represent 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appearance ideals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, why do you think they don’t look the same?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Do you think we still face pressures to look a certain way today?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91D96150-D526-F54F-8EDE-46731E2A3BE8}" type="slidenum">
              <a:rPr lang="en-GB" sz="1200"/>
              <a:pPr/>
              <a:t>2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2544167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52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indent="0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Raise your hand if you think we should all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play our part to lower the pressure to look a certain way through the media we make and consume ourselves?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952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02B88DCE-B337-7245-AC2A-EAC934F5DF16}" type="slidenum">
              <a:rPr lang="en-GB" sz="1200"/>
              <a:pPr/>
              <a:t>20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9544543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72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What have we learned in today’s workshop?</a:t>
            </a:r>
          </a:p>
        </p:txBody>
      </p:sp>
      <p:sp>
        <p:nvSpPr>
          <p:cNvPr id="972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187B409E-4D0C-804C-98F7-9F26AE270089}" type="slidenum">
              <a:rPr lang="en-GB" sz="1200"/>
              <a:pPr/>
              <a:t>21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317880217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993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 to ask: </a:t>
            </a:r>
          </a:p>
          <a:p>
            <a:pPr marL="171450" marR="0" indent="-171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How are you going to take action to address the pressure you and your friends feel to look a certain way?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pPr eaLnBrk="1" hangingPunct="1">
              <a:spcBef>
                <a:spcPct val="0"/>
              </a:spcBef>
            </a:pP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993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41B87A7B-27F3-CA4B-8C3E-82CBBF29C847}" type="slidenum">
              <a:rPr lang="en-GB" sz="1200"/>
              <a:pPr/>
              <a:t>22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422594419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013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013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33D4AF66-D25E-1B45-BE28-5291F9F2A847}" type="slidenum">
              <a:rPr lang="en-GB" sz="1200"/>
              <a:pPr/>
              <a:t>23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30923766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do you think these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images show?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Looking at all of these images, what differences do you notice between them?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If all these images represent 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appearance ideals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, why do you think they don’t look the same?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Do you think we still face pressures to look a certain way today?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91D96150-D526-F54F-8EDE-46731E2A3BE8}" type="slidenum">
              <a:rPr lang="en-GB" sz="1200"/>
              <a:pPr/>
              <a:t>3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31984455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do you think these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images show?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Looking at all of these images, what differences do you notice between them?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If all these images represent 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appearance ideals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, why do you think they don’t look the same?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Do you think we still face pressures to look a certain way today?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91D96150-D526-F54F-8EDE-46731E2A3BE8}" type="slidenum">
              <a:rPr lang="en-GB" sz="1200"/>
              <a:pPr/>
              <a:t>4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4073155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do you think these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images show?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Looking at all of these images, what differences do you notice between them?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If all these images represent 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appearance ideals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, why do you think they don’t look the same?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Do you think we still face pressures to look a certain way today?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91D96150-D526-F54F-8EDE-46731E2A3BE8}" type="slidenum">
              <a:rPr lang="en-GB" sz="1200"/>
              <a:pPr/>
              <a:t>5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3121723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do you think these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images show?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Looking at all of these images, what differences do you notice between them?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If all these images represent </a:t>
            </a:r>
            <a:r>
              <a:rPr lang="en-GB" b="1" baseline="0" dirty="0">
                <a:latin typeface="Calibri" charset="0"/>
                <a:ea typeface="MS PGothic" charset="0"/>
                <a:cs typeface="MS PGothic" charset="0"/>
              </a:rPr>
              <a:t>appearance ideals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, why do you think they don’t look the same?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Do you think we still face pressures to look a certain way today?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91D96150-D526-F54F-8EDE-46731E2A3BE8}" type="slidenum">
              <a:rPr lang="en-GB" sz="1200"/>
              <a:pPr/>
              <a:t>6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1577395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Where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do you think these pressures to look beautiful or attractive come from?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Where do we see or hear messages about what we should look like?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F29E092E-6711-BA4A-8692-A79B0785FBD4}" type="slidenum">
              <a:rPr lang="en-GB" sz="1200"/>
              <a:pPr/>
              <a:t>7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958687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GB" b="1" dirty="0">
                <a:latin typeface="Calibri" charset="0"/>
                <a:ea typeface="MS PGothic" charset="0"/>
                <a:cs typeface="MS PGothic" charset="0"/>
              </a:rPr>
              <a:t>Key questions to ask: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What different examples of media can we think of?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latin typeface="Calibri" charset="0"/>
                <a:ea typeface="MS PGothic" charset="0"/>
                <a:cs typeface="MS PGothic" charset="0"/>
              </a:rPr>
              <a:t>Which of these examples of media are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 made by </a:t>
            </a:r>
            <a:r>
              <a:rPr lang="en-GB" i="1" baseline="0" dirty="0">
                <a:latin typeface="Calibri" charset="0"/>
                <a:ea typeface="MS PGothic" charset="0"/>
                <a:cs typeface="MS PGothic" charset="0"/>
              </a:rPr>
              <a:t>professionals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Which media do </a:t>
            </a:r>
            <a:r>
              <a:rPr lang="en-GB" i="1" baseline="0" dirty="0">
                <a:latin typeface="Calibri" charset="0"/>
                <a:ea typeface="MS PGothic" charset="0"/>
                <a:cs typeface="MS PGothic" charset="0"/>
              </a:rPr>
              <a:t>you and your friends </a:t>
            </a:r>
            <a:r>
              <a:rPr lang="en-GB" baseline="0" dirty="0">
                <a:latin typeface="Calibri" charset="0"/>
                <a:ea typeface="MS PGothic" charset="0"/>
                <a:cs typeface="MS PGothic" charset="0"/>
              </a:rPr>
              <a:t>make? </a:t>
            </a:r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4F64BE4B-DCD5-3240-876E-E9BD553FFF96}" type="slidenum">
              <a:rPr lang="en-GB" sz="1200"/>
              <a:pPr/>
              <a:t>8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25971439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73731" name="Notes Placeholder 2"/>
          <p:cNvSpPr>
            <a:spLocks noGrp="1"/>
          </p:cNvSpPr>
          <p:nvPr>
            <p:ph type="body" idx="1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en-GB" dirty="0">
              <a:latin typeface="Calibri" charset="0"/>
              <a:ea typeface="MS PGothic" charset="0"/>
              <a:cs typeface="MS PGothic" charset="0"/>
            </a:endParaRPr>
          </a:p>
          <a:p>
            <a:pPr>
              <a:defRPr/>
            </a:pPr>
            <a:endParaRPr lang="en-GB" dirty="0">
              <a:latin typeface="Calibri" charset="0"/>
              <a:ea typeface="MS PGothic" charset="0"/>
              <a:cs typeface="MS PGothic" charset="0"/>
            </a:endParaRPr>
          </a:p>
        </p:txBody>
      </p:sp>
      <p:sp>
        <p:nvSpPr>
          <p:cNvPr id="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fld id="{55D5A734-C649-D448-8F83-9B7AE88E36C7}" type="slidenum">
              <a:rPr lang="en-GB" sz="1200"/>
              <a:pPr/>
              <a:t>9</a:t>
            </a:fld>
            <a:endParaRPr lang="en-GB" sz="1200"/>
          </a:p>
        </p:txBody>
      </p:sp>
    </p:spTree>
    <p:extLst>
      <p:ext uri="{BB962C8B-B14F-4D97-AF65-F5344CB8AC3E}">
        <p14:creationId xmlns:p14="http://schemas.microsoft.com/office/powerpoint/2010/main" val="9016960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92882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9D56ECB0-DEEA-E444-B550-A64B8C4B960D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09A51972-8FAA-C148-8CA3-80C34C2276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62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9A500F63-48CB-274C-8DD0-7D06986E8B64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CFD2AC96-2711-2B42-BC02-2AD2D45107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9847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DBE0FA93-1D82-414A-A4EA-7DC5C0C66C5C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79A7641C-DCBF-834D-A1CB-964509C4E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044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136FB86D-DE51-0549-8086-D8DF41E9BBE5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1475FFC4-CA25-0E4D-956E-324176B911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63883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09CD727F-5472-C240-80D4-8F711524F8A7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A791167D-3823-A145-BB36-C6CF347FE6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566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1606C0CF-89EE-D946-8596-B631527B346B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37F2F1DD-9CD6-0D42-A01B-FDC3A3E4D4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841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53AEB20F-76F5-9E41-AA57-7A99B2125409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8356C2CE-8F96-2242-9293-0D63474996F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27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70733DDD-EA95-7D44-85B1-B62BBB38299B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CD5869FF-41A1-A645-85B6-4D4B6B3AFD0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960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FCA805CA-B8E4-DB49-A61A-1B6CD18E960C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B527AF3E-8842-C947-8205-E3AB7E0C5C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78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CE153E70-CDC0-064F-B0F2-C67FD5C32F35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956FD108-C4D9-A843-AE55-965C497BE0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9700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FEFB2ED8-4079-0B40-8291-C7949713CD57}" type="datetimeFigureOut">
              <a:rPr lang="en-US"/>
              <a:pPr>
                <a:defRPr/>
              </a:pPr>
              <a:t>1/26/2017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8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800" smtClean="0"/>
            </a:lvl1pPr>
          </a:lstStyle>
          <a:p>
            <a:pPr>
              <a:defRPr/>
            </a:pPr>
            <a:fld id="{7E7493C0-0BE3-CC47-87D4-C9595FCF45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4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this is a 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14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Date (Sub Heading)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  <p:sldLayoutId id="2147484300" r:id="rId8"/>
    <p:sldLayoutId id="2147484301" r:id="rId9"/>
    <p:sldLayoutId id="2147484302" r:id="rId10"/>
    <p:sldLayoutId id="2147484303" r:id="rId11"/>
    <p:sldLayoutId id="2147484304" r:id="rId12"/>
  </p:sldLayoutIdLst>
  <p:txStyles>
    <p:titleStyle>
      <a:lvl1pPr algn="l" defTabSz="457200" rtl="0" eaLnBrk="0" fontAlgn="base" hangingPunct="0">
        <a:lnSpc>
          <a:spcPts val="4475"/>
        </a:lnSpc>
        <a:spcBef>
          <a:spcPct val="0"/>
        </a:spcBef>
        <a:spcAft>
          <a:spcPct val="0"/>
        </a:spcAft>
        <a:defRPr sz="5000" kern="1200">
          <a:solidFill>
            <a:srgbClr val="4580B3"/>
          </a:solidFill>
          <a:latin typeface="Helvetica Neue Light"/>
          <a:ea typeface="MS PGothic" panose="020B0600070205080204" pitchFamily="34" charset="-128"/>
          <a:cs typeface="MS PGothic" panose="020B0600070205080204" pitchFamily="34" charset="-128"/>
        </a:defRPr>
      </a:lvl1pPr>
      <a:lvl2pPr algn="l" defTabSz="457200" rtl="0" eaLnBrk="0" fontAlgn="base" hangingPunct="0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l" defTabSz="457200" rtl="0" eaLnBrk="0" fontAlgn="base" hangingPunct="0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l" defTabSz="457200" rtl="0" eaLnBrk="0" fontAlgn="base" hangingPunct="0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l" defTabSz="457200" rtl="0" eaLnBrk="0" fontAlgn="base" hangingPunct="0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l" defTabSz="457200" rtl="0" fontAlgn="base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ＭＳ Ｐゴシック" charset="0"/>
        </a:defRPr>
      </a:lvl6pPr>
      <a:lvl7pPr marL="914400" algn="l" defTabSz="457200" rtl="0" fontAlgn="base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ＭＳ Ｐゴシック" charset="0"/>
        </a:defRPr>
      </a:lvl7pPr>
      <a:lvl8pPr marL="1371600" algn="l" defTabSz="457200" rtl="0" fontAlgn="base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ＭＳ Ｐゴシック" charset="0"/>
        </a:defRPr>
      </a:lvl8pPr>
      <a:lvl9pPr marL="1828800" algn="l" defTabSz="457200" rtl="0" fontAlgn="base">
        <a:lnSpc>
          <a:spcPts val="4475"/>
        </a:lnSpc>
        <a:spcBef>
          <a:spcPct val="0"/>
        </a:spcBef>
        <a:spcAft>
          <a:spcPct val="0"/>
        </a:spcAft>
        <a:defRPr sz="5000">
          <a:solidFill>
            <a:srgbClr val="4580B3"/>
          </a:solidFill>
          <a:latin typeface="Helvetica Neue Light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defRPr kern="1200">
          <a:solidFill>
            <a:srgbClr val="4580B3"/>
          </a:solidFill>
          <a:latin typeface="Helvetica Neue Light"/>
          <a:ea typeface="MS PGothic" panose="020B0600070205080204" pitchFamily="34" charset="-128"/>
          <a:cs typeface="MS PGothic" panose="020B0600070205080204" pitchFamily="34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6.png"/><Relationship Id="rId4" Type="http://schemas.openxmlformats.org/officeDocument/2006/relationships/image" Target="../media/image3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5.jp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26.jp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png"/><Relationship Id="rId5" Type="http://schemas.openxmlformats.org/officeDocument/2006/relationships/image" Target="../media/image6.png"/><Relationship Id="rId4" Type="http://schemas.openxmlformats.org/officeDocument/2006/relationships/image" Target="../media/image2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13" Type="http://schemas.openxmlformats.org/officeDocument/2006/relationships/image" Target="../media/image53.png"/><Relationship Id="rId3" Type="http://schemas.openxmlformats.org/officeDocument/2006/relationships/image" Target="../media/image25.jpg"/><Relationship Id="rId7" Type="http://schemas.openxmlformats.org/officeDocument/2006/relationships/image" Target="../media/image36.png"/><Relationship Id="rId12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11" Type="http://schemas.openxmlformats.org/officeDocument/2006/relationships/image" Target="../media/image40.png"/><Relationship Id="rId5" Type="http://schemas.openxmlformats.org/officeDocument/2006/relationships/image" Target="../media/image6.png"/><Relationship Id="rId15" Type="http://schemas.openxmlformats.org/officeDocument/2006/relationships/image" Target="../media/image12.png"/><Relationship Id="rId10" Type="http://schemas.openxmlformats.org/officeDocument/2006/relationships/image" Target="../media/image39.png"/><Relationship Id="rId4" Type="http://schemas.openxmlformats.org/officeDocument/2006/relationships/image" Target="../media/image26.jpg"/><Relationship Id="rId9" Type="http://schemas.openxmlformats.org/officeDocument/2006/relationships/image" Target="../media/image20.png"/><Relationship Id="rId1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54.png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6.png"/><Relationship Id="rId5" Type="http://schemas.openxmlformats.org/officeDocument/2006/relationships/image" Target="../media/image41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5.png"/><Relationship Id="rId4" Type="http://schemas.openxmlformats.org/officeDocument/2006/relationships/image" Target="../media/image26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7.png"/><Relationship Id="rId4" Type="http://schemas.openxmlformats.org/officeDocument/2006/relationships/image" Target="../media/image3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18" Type="http://schemas.openxmlformats.org/officeDocument/2006/relationships/image" Target="../media/image16.png"/><Relationship Id="rId3" Type="http://schemas.openxmlformats.org/officeDocument/2006/relationships/image" Target="../media/image5.jpg"/><Relationship Id="rId21" Type="http://schemas.openxmlformats.org/officeDocument/2006/relationships/image" Target="../media/image19.png"/><Relationship Id="rId7" Type="http://schemas.openxmlformats.org/officeDocument/2006/relationships/slide" Target="slide18.xml"/><Relationship Id="rId12" Type="http://schemas.openxmlformats.org/officeDocument/2006/relationships/image" Target="../media/image11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0.png"/><Relationship Id="rId5" Type="http://schemas.openxmlformats.org/officeDocument/2006/relationships/slide" Target="slide2.xml"/><Relationship Id="rId15" Type="http://schemas.openxmlformats.org/officeDocument/2006/relationships/image" Target="../media/image13.png"/><Relationship Id="rId10" Type="http://schemas.openxmlformats.org/officeDocument/2006/relationships/image" Target="../media/image9.png"/><Relationship Id="rId19" Type="http://schemas.openxmlformats.org/officeDocument/2006/relationships/image" Target="../media/image17.png"/><Relationship Id="rId4" Type="http://schemas.openxmlformats.org/officeDocument/2006/relationships/image" Target="../media/image2.png"/><Relationship Id="rId9" Type="http://schemas.openxmlformats.org/officeDocument/2006/relationships/image" Target="../media/image8.png"/><Relationship Id="rId1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60.pn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.emf"/><Relationship Id="rId5" Type="http://schemas.openxmlformats.org/officeDocument/2006/relationships/image" Target="../media/image6.png"/><Relationship Id="rId4" Type="http://schemas.openxmlformats.org/officeDocument/2006/relationships/image" Target="../media/image32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9.png"/><Relationship Id="rId18" Type="http://schemas.openxmlformats.org/officeDocument/2006/relationships/image" Target="../media/image15.png"/><Relationship Id="rId3" Type="http://schemas.openxmlformats.org/officeDocument/2006/relationships/image" Target="../media/image5.jpg"/><Relationship Id="rId21" Type="http://schemas.openxmlformats.org/officeDocument/2006/relationships/image" Target="../media/image18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1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slide" Target="slide2.xml"/><Relationship Id="rId15" Type="http://schemas.openxmlformats.org/officeDocument/2006/relationships/slide" Target="slide12.xml"/><Relationship Id="rId10" Type="http://schemas.openxmlformats.org/officeDocument/2006/relationships/image" Target="../media/image9.png"/><Relationship Id="rId19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image" Target="../media/image10.png"/><Relationship Id="rId14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9.png"/><Relationship Id="rId18" Type="http://schemas.openxmlformats.org/officeDocument/2006/relationships/image" Target="../media/image22.png"/><Relationship Id="rId3" Type="http://schemas.openxmlformats.org/officeDocument/2006/relationships/image" Target="../media/image5.jpg"/><Relationship Id="rId21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openxmlformats.org/officeDocument/2006/relationships/image" Target="../media/image12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slide" Target="slide2.xml"/><Relationship Id="rId15" Type="http://schemas.openxmlformats.org/officeDocument/2006/relationships/slide" Target="slide12.xml"/><Relationship Id="rId10" Type="http://schemas.openxmlformats.org/officeDocument/2006/relationships/image" Target="../media/image9.png"/><Relationship Id="rId19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image" Target="../media/image10.png"/><Relationship Id="rId1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8.png"/><Relationship Id="rId18" Type="http://schemas.openxmlformats.org/officeDocument/2006/relationships/image" Target="../media/image16.png"/><Relationship Id="rId3" Type="http://schemas.openxmlformats.org/officeDocument/2006/relationships/image" Target="../media/image5.jpg"/><Relationship Id="rId21" Type="http://schemas.openxmlformats.org/officeDocument/2006/relationships/image" Target="../media/image9.png"/><Relationship Id="rId7" Type="http://schemas.openxmlformats.org/officeDocument/2006/relationships/image" Target="../media/image7.png"/><Relationship Id="rId12" Type="http://schemas.openxmlformats.org/officeDocument/2006/relationships/image" Target="../media/image19.png"/><Relationship Id="rId1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0.png"/><Relationship Id="rId5" Type="http://schemas.openxmlformats.org/officeDocument/2006/relationships/slide" Target="slide2.xml"/><Relationship Id="rId15" Type="http://schemas.openxmlformats.org/officeDocument/2006/relationships/image" Target="../media/image13.png"/><Relationship Id="rId10" Type="http://schemas.openxmlformats.org/officeDocument/2006/relationships/image" Target="../media/image12.png"/><Relationship Id="rId19" Type="http://schemas.openxmlformats.org/officeDocument/2006/relationships/image" Target="../media/image23.png"/><Relationship Id="rId4" Type="http://schemas.openxmlformats.org/officeDocument/2006/relationships/image" Target="../media/image2.png"/><Relationship Id="rId9" Type="http://schemas.openxmlformats.org/officeDocument/2006/relationships/image" Target="../media/image11.png"/><Relationship Id="rId14" Type="http://schemas.openxmlformats.org/officeDocument/2006/relationships/slide" Target="slide1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9.png"/><Relationship Id="rId18" Type="http://schemas.openxmlformats.org/officeDocument/2006/relationships/image" Target="../media/image15.png"/><Relationship Id="rId3" Type="http://schemas.openxmlformats.org/officeDocument/2006/relationships/image" Target="../media/image5.jpg"/><Relationship Id="rId21" Type="http://schemas.openxmlformats.org/officeDocument/2006/relationships/image" Target="../media/image24.png"/><Relationship Id="rId7" Type="http://schemas.openxmlformats.org/officeDocument/2006/relationships/image" Target="../media/image20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2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8.png"/><Relationship Id="rId5" Type="http://schemas.openxmlformats.org/officeDocument/2006/relationships/slide" Target="slide2.xml"/><Relationship Id="rId15" Type="http://schemas.openxmlformats.org/officeDocument/2006/relationships/image" Target="../media/image11.png"/><Relationship Id="rId10" Type="http://schemas.openxmlformats.org/officeDocument/2006/relationships/image" Target="../media/image13.png"/><Relationship Id="rId19" Type="http://schemas.openxmlformats.org/officeDocument/2006/relationships/image" Target="../media/image16.png"/><Relationship Id="rId4" Type="http://schemas.openxmlformats.org/officeDocument/2006/relationships/image" Target="../media/image2.png"/><Relationship Id="rId9" Type="http://schemas.openxmlformats.org/officeDocument/2006/relationships/slide" Target="slide12.xml"/><Relationship Id="rId1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5.jp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6.png"/><Relationship Id="rId10" Type="http://schemas.openxmlformats.org/officeDocument/2006/relationships/image" Target="../media/image31.png"/><Relationship Id="rId4" Type="http://schemas.openxmlformats.org/officeDocument/2006/relationships/image" Target="../media/image26.jp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5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13" Type="http://schemas.openxmlformats.org/officeDocument/2006/relationships/image" Target="../media/image12.png"/><Relationship Id="rId3" Type="http://schemas.openxmlformats.org/officeDocument/2006/relationships/image" Target="../media/image5.jpg"/><Relationship Id="rId7" Type="http://schemas.openxmlformats.org/officeDocument/2006/relationships/image" Target="../media/image36.png"/><Relationship Id="rId12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39.png"/><Relationship Id="rId5" Type="http://schemas.openxmlformats.org/officeDocument/2006/relationships/image" Target="../media/image35.png"/><Relationship Id="rId10" Type="http://schemas.openxmlformats.org/officeDocument/2006/relationships/image" Target="../media/image38.png"/><Relationship Id="rId4" Type="http://schemas.openxmlformats.org/officeDocument/2006/relationships/image" Target="../media/image26.jpg"/><Relationship Id="rId9" Type="http://schemas.openxmlformats.org/officeDocument/2006/relationships/image" Target="../media/image20.png"/><Relationship Id="rId1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op-blob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428"/>
            <a:ext cx="9144000" cy="6732504"/>
          </a:xfrm>
          <a:prstGeom prst="rect">
            <a:avLst/>
          </a:prstGeom>
        </p:spPr>
      </p:pic>
      <p:pic>
        <p:nvPicPr>
          <p:cNvPr id="15361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558802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Title Placeholder 1"/>
          <p:cNvSpPr txBox="1">
            <a:spLocks/>
          </p:cNvSpPr>
          <p:nvPr/>
        </p:nvSpPr>
        <p:spPr bwMode="auto">
          <a:xfrm>
            <a:off x="376238" y="320675"/>
            <a:ext cx="82296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lnSpc>
                <a:spcPts val="4475"/>
              </a:lnSpc>
            </a:pPr>
            <a:r>
              <a:rPr lang="en-US" sz="4800" dirty="0" err="1">
                <a:solidFill>
                  <a:srgbClr val="458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Kurzworkshop</a:t>
            </a:r>
            <a:endParaRPr lang="en-US" sz="4800" dirty="0">
              <a:solidFill>
                <a:srgbClr val="4580B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6" name="Title Placeholder 1"/>
          <p:cNvSpPr txBox="1">
            <a:spLocks/>
          </p:cNvSpPr>
          <p:nvPr/>
        </p:nvSpPr>
        <p:spPr bwMode="auto">
          <a:xfrm>
            <a:off x="385763" y="941388"/>
            <a:ext cx="895418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de-DE" sz="3000" dirty="0">
                <a:solidFill>
                  <a:srgbClr val="A2C9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Dove Schulworkshops zur Entwicklung </a:t>
            </a:r>
            <a:br>
              <a:rPr lang="de-DE" sz="3000" dirty="0">
                <a:solidFill>
                  <a:srgbClr val="A2C9E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3000" dirty="0">
                <a:solidFill>
                  <a:srgbClr val="A2C9E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eines positiven Körpergefühls</a:t>
            </a:r>
          </a:p>
        </p:txBody>
      </p:sp>
      <p:pic>
        <p:nvPicPr>
          <p:cNvPr id="1536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049096" y="2109621"/>
            <a:ext cx="6274035" cy="5034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8" y="3177791"/>
            <a:ext cx="1709737" cy="147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5830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7" descr="blo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3" y="0"/>
            <a:ext cx="9144001" cy="6857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Evolution_DSEP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1700" y="1387492"/>
            <a:ext cx="7340600" cy="4571492"/>
          </a:xfrm>
          <a:prstGeom prst="rect">
            <a:avLst/>
          </a:prstGeom>
        </p:spPr>
      </p:pic>
      <p:sp>
        <p:nvSpPr>
          <p:cNvPr id="74756" name="TextBox 7"/>
          <p:cNvSpPr txBox="1">
            <a:spLocks noChangeArrowheads="1"/>
          </p:cNvSpPr>
          <p:nvPr/>
        </p:nvSpPr>
        <p:spPr bwMode="auto">
          <a:xfrm>
            <a:off x="11252200" y="1671638"/>
            <a:ext cx="1841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endParaRPr lang="de-DE" sz="1800"/>
          </a:p>
        </p:txBody>
      </p:sp>
      <p:grpSp>
        <p:nvGrpSpPr>
          <p:cNvPr id="11" name="Group 5"/>
          <p:cNvGrpSpPr>
            <a:grpSpLocks/>
          </p:cNvGrpSpPr>
          <p:nvPr/>
        </p:nvGrpSpPr>
        <p:grpSpPr bwMode="auto">
          <a:xfrm>
            <a:off x="8477250" y="6178551"/>
            <a:ext cx="498799" cy="586967"/>
            <a:chOff x="8476730" y="6178787"/>
            <a:chExt cx="360043" cy="586808"/>
          </a:xfrm>
        </p:grpSpPr>
        <p:pic>
          <p:nvPicPr>
            <p:cNvPr id="12" name="Picture 4" descr="o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2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5538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de-DE" sz="1500" dirty="0">
                  <a:solidFill>
                    <a:srgbClr val="7EBD6F"/>
                  </a:solidFill>
                  <a:latin typeface="Helvetica Neue" charset="0"/>
                </a:rPr>
                <a:t>10</a:t>
              </a:r>
            </a:p>
          </p:txBody>
        </p:sp>
      </p:grpSp>
      <p:sp>
        <p:nvSpPr>
          <p:cNvPr id="14" name="Title 1"/>
          <p:cNvSpPr txBox="1">
            <a:spLocks/>
          </p:cNvSpPr>
          <p:nvPr/>
        </p:nvSpPr>
        <p:spPr bwMode="auto">
          <a:xfrm>
            <a:off x="341190" y="328613"/>
            <a:ext cx="9216049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 kern="1200">
                <a:solidFill>
                  <a:srgbClr val="4580B3"/>
                </a:solidFill>
                <a:latin typeface="Helvetica Neue Ligh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4572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6pPr>
            <a:lvl7pPr marL="9144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7pPr>
            <a:lvl8pPr marL="13716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8pPr>
            <a:lvl9pPr marL="18288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9pPr>
          </a:lstStyle>
          <a:p>
            <a:pPr eaLnBrk="1" hangingPunct="1"/>
            <a:r>
              <a:rPr lang="de-DE" sz="38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Wie können Bilder manipuliert werden?</a:t>
            </a:r>
            <a:endParaRPr lang="de-DE" sz="38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12" name="Picture 11" descr="crop-blob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"/>
            <a:ext cx="9144000" cy="3055147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358774" y="328613"/>
            <a:ext cx="8785225" cy="785812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Wie können Bilder </a:t>
            </a:r>
            <a:b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</a:br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manipuliert werden?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4" name="Group 68"/>
          <p:cNvGrpSpPr>
            <a:grpSpLocks/>
          </p:cNvGrpSpPr>
          <p:nvPr/>
        </p:nvGrpSpPr>
        <p:grpSpPr bwMode="auto">
          <a:xfrm>
            <a:off x="8477259" y="6178550"/>
            <a:ext cx="666740" cy="406400"/>
            <a:chOff x="8476730" y="6178787"/>
            <a:chExt cx="467228" cy="406290"/>
          </a:xfrm>
        </p:grpSpPr>
        <p:pic>
          <p:nvPicPr>
            <p:cNvPr id="15" name="Picture 69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TextBox 70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440086" cy="32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351" y="1637396"/>
            <a:ext cx="4932668" cy="6831234"/>
          </a:xfrm>
          <a:prstGeom prst="rect">
            <a:avLst/>
          </a:prstGeom>
          <a:effectLst>
            <a:outerShdw blurRad="31750" dist="12700" dir="6840000" algn="tl" rotWithShape="0">
              <a:srgbClr val="000000">
                <a:alpha val="2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2738326" y="1932309"/>
            <a:ext cx="18564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00" kern="700" dirty="0">
                <a:solidFill>
                  <a:srgbClr val="7EBD6F"/>
                </a:solidFill>
                <a:latin typeface="FS Sammy"/>
                <a:cs typeface="FS Sammy"/>
              </a:rPr>
              <a:t>Frage für die Diskussion: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38389" y="1943643"/>
            <a:ext cx="211688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000" kern="700" dirty="0">
                <a:solidFill>
                  <a:srgbClr val="7EBD6F"/>
                </a:solidFill>
                <a:latin typeface="FS Sammy"/>
                <a:cs typeface="FS Sammy"/>
              </a:rPr>
              <a:t>Frage für die Diskussion: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789126" y="4030920"/>
            <a:ext cx="1735249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000" kern="700" dirty="0">
                <a:solidFill>
                  <a:srgbClr val="7EBD6F"/>
                </a:solidFill>
                <a:latin typeface="FS Sammy"/>
                <a:cs typeface="FS Sammy"/>
              </a:rPr>
              <a:t>Frage für die Diskussion: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046089" y="4024570"/>
            <a:ext cx="1526161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sz="1000" kern="700" dirty="0">
                <a:solidFill>
                  <a:srgbClr val="7EBD6F"/>
                </a:solidFill>
                <a:latin typeface="FS Sammy"/>
                <a:cs typeface="FS Sammy"/>
              </a:rPr>
              <a:t>Frage für die Diskussion: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2723175" y="2122924"/>
            <a:ext cx="2035609" cy="4801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1050" dirty="0">
                <a:solidFill>
                  <a:srgbClr val="658EBA"/>
                </a:solidFill>
                <a:latin typeface="FS Sammy"/>
                <a:cs typeface="FS Sammy"/>
              </a:rPr>
              <a:t>Was fandet ihr an diesem Film überraschend, unrealistisch oder unsympathisch?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023235" y="2134835"/>
            <a:ext cx="1935053" cy="4855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1050" dirty="0">
                <a:solidFill>
                  <a:srgbClr val="658EBA"/>
                </a:solidFill>
                <a:latin typeface="FS Sammy"/>
                <a:cs typeface="FS Sammy"/>
              </a:rPr>
              <a:t>Zählt alles auf, was VOR den Fotoaufnahmen am Aussehen des Models verändert wird.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772776" y="4241319"/>
            <a:ext cx="1866435" cy="48551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1050" dirty="0">
                <a:solidFill>
                  <a:srgbClr val="658EBA"/>
                </a:solidFill>
                <a:latin typeface="FS Sammy"/>
                <a:cs typeface="FS Sammy"/>
              </a:rPr>
              <a:t>Zählt alles auf, was NACH den Fotoaufnahmen am Aussehen des Models verändert wird.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37839" y="4203218"/>
            <a:ext cx="2010661" cy="7386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de-DE" sz="1050" dirty="0">
                <a:solidFill>
                  <a:srgbClr val="658EBA"/>
                </a:solidFill>
                <a:latin typeface="FS Sammy"/>
                <a:cs typeface="FS Sammy"/>
              </a:rPr>
              <a:t>Denkt darüber nach, wie sehr sich das Aussehen des Models nach dem Styling und der Retusche verändert hat. Was haltet ihr von dieser Art Manipulation?</a:t>
            </a:r>
          </a:p>
        </p:txBody>
      </p:sp>
    </p:spTree>
    <p:extLst>
      <p:ext uri="{BB962C8B-B14F-4D97-AF65-F5344CB8AC3E}">
        <p14:creationId xmlns:p14="http://schemas.microsoft.com/office/powerpoint/2010/main" val="4025208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70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72" name="Picture 71" descr="crop-blo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69" y="-17007"/>
            <a:ext cx="3428851" cy="3621763"/>
          </a:xfrm>
          <a:prstGeom prst="rect">
            <a:avLst/>
          </a:prstGeom>
        </p:spPr>
      </p:pic>
      <p:pic>
        <p:nvPicPr>
          <p:cNvPr id="78853" name="Picture 8" descr="photo-before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363" y="3151188"/>
            <a:ext cx="8369300" cy="198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4578022" y="3110260"/>
            <a:ext cx="4477077" cy="2645554"/>
            <a:chOff x="4808364" y="3310226"/>
            <a:chExt cx="4476883" cy="2645259"/>
          </a:xfrm>
        </p:grpSpPr>
        <p:pic>
          <p:nvPicPr>
            <p:cNvPr id="78888" name="Picture 10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76189" y="4545888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89" name="Picture 11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13396" y="4545888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0" name="Picture 12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04556" y="4551252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1" name="Picture 13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2671" y="4564041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2" name="Picture 14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5644" y="4551252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3" name="Picture 15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67628" y="4551252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4" name="Picture 16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8278" y="4547510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5" name="Picture 17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43649" y="4566560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6" name="Picture 18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4308" y="4567783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8897" name="Picture 19" descr="photo-before-2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03193" y="4564041"/>
              <a:ext cx="228913" cy="2174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898" name="TextBox 20"/>
            <p:cNvSpPr txBox="1">
              <a:spLocks noChangeArrowheads="1"/>
            </p:cNvSpPr>
            <p:nvPr/>
          </p:nvSpPr>
          <p:spPr bwMode="auto">
            <a:xfrm>
              <a:off x="4816756" y="3310226"/>
              <a:ext cx="1049700" cy="677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Alle </a:t>
              </a:r>
              <a:b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Aufnahmen</a:t>
              </a:r>
              <a:b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durchsehen, </a:t>
              </a:r>
              <a:b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eine auswählen</a:t>
              </a:r>
            </a:p>
          </p:txBody>
        </p:sp>
        <p:sp>
          <p:nvSpPr>
            <p:cNvPr id="78899" name="TextBox 21"/>
            <p:cNvSpPr txBox="1">
              <a:spLocks noChangeArrowheads="1"/>
            </p:cNvSpPr>
            <p:nvPr/>
          </p:nvSpPr>
          <p:spPr bwMode="auto">
            <a:xfrm>
              <a:off x="4808364" y="4982021"/>
              <a:ext cx="1158113" cy="338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Hautunreinheiten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entfernen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0" name="TextBox 22"/>
            <p:cNvSpPr txBox="1">
              <a:spLocks noChangeArrowheads="1"/>
            </p:cNvSpPr>
            <p:nvPr/>
          </p:nvSpPr>
          <p:spPr bwMode="auto">
            <a:xfrm>
              <a:off x="5388289" y="5447711"/>
              <a:ext cx="1158113" cy="507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Haare richten</a:t>
              </a:r>
              <a:b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und voller</a:t>
              </a:r>
              <a:b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erscheinen lassen</a:t>
              </a:r>
            </a:p>
          </p:txBody>
        </p:sp>
        <p:sp>
          <p:nvSpPr>
            <p:cNvPr id="78901" name="TextBox 23"/>
            <p:cNvSpPr txBox="1">
              <a:spLocks noChangeArrowheads="1"/>
            </p:cNvSpPr>
            <p:nvPr/>
          </p:nvSpPr>
          <p:spPr bwMode="auto">
            <a:xfrm>
              <a:off x="6618227" y="5020339"/>
              <a:ext cx="1158113" cy="507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Gesicht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schmaler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machen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2" name="TextBox 24"/>
            <p:cNvSpPr txBox="1">
              <a:spLocks noChangeArrowheads="1"/>
            </p:cNvSpPr>
            <p:nvPr/>
          </p:nvSpPr>
          <p:spPr bwMode="auto">
            <a:xfrm>
              <a:off x="6338384" y="3354323"/>
              <a:ext cx="1158113" cy="338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Hals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verlängern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3" name="TextBox 25"/>
            <p:cNvSpPr txBox="1">
              <a:spLocks noChangeArrowheads="1"/>
            </p:cNvSpPr>
            <p:nvPr/>
          </p:nvSpPr>
          <p:spPr bwMode="auto">
            <a:xfrm>
              <a:off x="5747356" y="3683418"/>
              <a:ext cx="1158113" cy="507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Hautfarbe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gleichmäßiger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machen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4" name="TextBox 26"/>
            <p:cNvSpPr txBox="1">
              <a:spLocks noChangeArrowheads="1"/>
            </p:cNvSpPr>
            <p:nvPr/>
          </p:nvSpPr>
          <p:spPr bwMode="auto">
            <a:xfrm>
              <a:off x="6948039" y="3795031"/>
              <a:ext cx="1158113" cy="338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Augen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vergrößern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5" name="TextBox 27"/>
            <p:cNvSpPr txBox="1">
              <a:spLocks noChangeArrowheads="1"/>
            </p:cNvSpPr>
            <p:nvPr/>
          </p:nvSpPr>
          <p:spPr bwMode="auto">
            <a:xfrm>
              <a:off x="7554181" y="5202654"/>
              <a:ext cx="942360" cy="507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Augen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brauen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anheben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6" name="TextBox 28"/>
            <p:cNvSpPr txBox="1">
              <a:spLocks noChangeArrowheads="1"/>
            </p:cNvSpPr>
            <p:nvPr/>
          </p:nvSpPr>
          <p:spPr bwMode="auto">
            <a:xfrm>
              <a:off x="7861963" y="3817554"/>
              <a:ext cx="1158113" cy="3385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Lippen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voller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machen</a:t>
              </a:r>
              <a:endParaRPr lang="en-GB" sz="1100" dirty="0">
                <a:solidFill>
                  <a:srgbClr val="EC893D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8907" name="TextBox 29"/>
            <p:cNvSpPr txBox="1">
              <a:spLocks noChangeArrowheads="1"/>
            </p:cNvSpPr>
            <p:nvPr/>
          </p:nvSpPr>
          <p:spPr bwMode="auto">
            <a:xfrm>
              <a:off x="8127134" y="4973186"/>
              <a:ext cx="1158113" cy="5077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pPr algn="ctr"/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Zähne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weißer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b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100" dirty="0" err="1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machen</a:t>
              </a:r>
              <a:r>
                <a:rPr lang="en-GB" sz="1100" dirty="0">
                  <a:solidFill>
                    <a:srgbClr val="EC893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</a:p>
          </p:txBody>
        </p:sp>
        <p:cxnSp>
          <p:nvCxnSpPr>
            <p:cNvPr id="31" name="Straight Connector 30"/>
            <p:cNvCxnSpPr/>
            <p:nvPr/>
          </p:nvCxnSpPr>
          <p:spPr>
            <a:xfrm flipV="1">
              <a:off x="5186500" y="4071793"/>
              <a:ext cx="0" cy="534927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flipH="1" flipV="1">
              <a:off x="5516686" y="4759104"/>
              <a:ext cx="4763" cy="215876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flipH="1" flipV="1">
              <a:off x="7193013" y="4768628"/>
              <a:ext cx="4763" cy="215876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 flipV="1">
              <a:off x="8718535" y="4751168"/>
              <a:ext cx="4762" cy="215876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flipV="1">
              <a:off x="5962754" y="4768628"/>
              <a:ext cx="0" cy="657152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flipV="1">
              <a:off x="8016890" y="4768628"/>
              <a:ext cx="0" cy="433340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flipV="1">
              <a:off x="6327863" y="4228938"/>
              <a:ext cx="0" cy="325402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V="1">
              <a:off x="7537486" y="4252748"/>
              <a:ext cx="0" cy="325401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flipV="1">
              <a:off x="6861240" y="3887664"/>
              <a:ext cx="0" cy="692073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flipH="1" flipV="1">
              <a:off x="8372475" y="4262272"/>
              <a:ext cx="3175" cy="290480"/>
            </a:xfrm>
            <a:prstGeom prst="line">
              <a:avLst/>
            </a:prstGeom>
            <a:ln>
              <a:solidFill>
                <a:srgbClr val="EC893D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-25400" y="2898775"/>
            <a:ext cx="4895850" cy="3247209"/>
            <a:chOff x="16635" y="3098513"/>
            <a:chExt cx="4895150" cy="3247606"/>
          </a:xfrm>
        </p:grpSpPr>
        <p:cxnSp>
          <p:nvCxnSpPr>
            <p:cNvPr id="42" name="Straight Connector 41"/>
            <p:cNvCxnSpPr/>
            <p:nvPr/>
          </p:nvCxnSpPr>
          <p:spPr>
            <a:xfrm flipV="1">
              <a:off x="1527719" y="4406773"/>
              <a:ext cx="0" cy="157182"/>
            </a:xfrm>
            <a:prstGeom prst="line">
              <a:avLst/>
            </a:prstGeom>
            <a:ln>
              <a:solidFill>
                <a:srgbClr val="7EBD6F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864" name="Group 42"/>
            <p:cNvGrpSpPr>
              <a:grpSpLocks/>
            </p:cNvGrpSpPr>
            <p:nvPr/>
          </p:nvGrpSpPr>
          <p:grpSpPr bwMode="auto">
            <a:xfrm>
              <a:off x="16635" y="3098513"/>
              <a:ext cx="4895150" cy="3247606"/>
              <a:chOff x="16635" y="3098513"/>
              <a:chExt cx="4895150" cy="3247606"/>
            </a:xfrm>
          </p:grpSpPr>
          <p:pic>
            <p:nvPicPr>
              <p:cNvPr id="78865" name="Picture 43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412721" y="4567782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866" name="Picture 44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607120" y="4564041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867" name="Picture 45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73378" y="4564041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868" name="Picture 46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1359" y="4567782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869" name="Picture 47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04523" y="4567782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870" name="Picture 48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18199" y="4567782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8871" name="Picture 4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4784" y="4564041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872" name="TextBox 50"/>
              <p:cNvSpPr txBox="1">
                <a:spLocks noChangeArrowheads="1"/>
              </p:cNvSpPr>
              <p:nvPr/>
            </p:nvSpPr>
            <p:spPr bwMode="auto">
              <a:xfrm>
                <a:off x="1084837" y="3920155"/>
                <a:ext cx="884137" cy="338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Model 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auswählen</a:t>
                </a:r>
                <a:endParaRPr lang="en-GB" sz="11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873" name="TextBox 51"/>
              <p:cNvSpPr txBox="1">
                <a:spLocks noChangeArrowheads="1"/>
              </p:cNvSpPr>
              <p:nvPr/>
            </p:nvSpPr>
            <p:spPr bwMode="auto">
              <a:xfrm>
                <a:off x="540854" y="6007524"/>
                <a:ext cx="1158113" cy="338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Fotograf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auswählen</a:t>
                </a:r>
                <a:endParaRPr lang="en-GB" sz="11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874" name="TextBox 52"/>
              <p:cNvSpPr txBox="1">
                <a:spLocks noChangeArrowheads="1"/>
              </p:cNvSpPr>
              <p:nvPr/>
            </p:nvSpPr>
            <p:spPr bwMode="auto">
              <a:xfrm>
                <a:off x="3408265" y="3794922"/>
                <a:ext cx="1158113" cy="1692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Make up</a:t>
                </a:r>
              </a:p>
            </p:txBody>
          </p:sp>
          <p:sp>
            <p:nvSpPr>
              <p:cNvPr id="78875" name="TextBox 53"/>
              <p:cNvSpPr txBox="1">
                <a:spLocks noChangeArrowheads="1"/>
              </p:cNvSpPr>
              <p:nvPr/>
            </p:nvSpPr>
            <p:spPr bwMode="auto">
              <a:xfrm>
                <a:off x="2553497" y="3098513"/>
                <a:ext cx="1856804" cy="507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Haarstyling</a:t>
                </a:r>
                <a:b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(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färben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waschen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, </a:t>
                </a:r>
                <a:b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föhnen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)</a:t>
                </a:r>
              </a:p>
            </p:txBody>
          </p:sp>
          <p:sp>
            <p:nvSpPr>
              <p:cNvPr id="78876" name="TextBox 54"/>
              <p:cNvSpPr txBox="1">
                <a:spLocks noChangeArrowheads="1"/>
              </p:cNvSpPr>
              <p:nvPr/>
            </p:nvSpPr>
            <p:spPr bwMode="auto">
              <a:xfrm>
                <a:off x="2124062" y="3861597"/>
                <a:ext cx="1158113" cy="338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Maniküre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und</a:t>
                </a:r>
                <a:b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Pediküre</a:t>
                </a:r>
                <a:endParaRPr lang="en-GB" sz="11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877" name="TextBox 55"/>
              <p:cNvSpPr txBox="1">
                <a:spLocks noChangeArrowheads="1"/>
              </p:cNvSpPr>
              <p:nvPr/>
            </p:nvSpPr>
            <p:spPr bwMode="auto">
              <a:xfrm>
                <a:off x="3753672" y="5378263"/>
                <a:ext cx="1158113" cy="507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Professionelle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Beleuchtung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auswählen</a:t>
                </a:r>
                <a:endParaRPr lang="en-GB" sz="11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78878" name="TextBox 56"/>
              <p:cNvSpPr txBox="1">
                <a:spLocks noChangeArrowheads="1"/>
              </p:cNvSpPr>
              <p:nvPr/>
            </p:nvSpPr>
            <p:spPr bwMode="auto">
              <a:xfrm>
                <a:off x="1430553" y="5397314"/>
                <a:ext cx="1158113" cy="3385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Kleidung</a:t>
                </a:r>
                <a:r>
                  <a:rPr lang="en-GB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 </a:t>
                </a:r>
                <a:r>
                  <a:rPr lang="en-GB" sz="1100" dirty="0" err="1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auswählen</a:t>
                </a:r>
                <a:endParaRPr lang="en-GB" sz="11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58" name="Straight Connector 57"/>
              <p:cNvCxnSpPr>
                <a:stCxn id="78866" idx="0"/>
              </p:cNvCxnSpPr>
              <p:nvPr/>
            </p:nvCxnSpPr>
            <p:spPr>
              <a:xfrm flipH="1" flipV="1">
                <a:off x="2718174" y="4348029"/>
                <a:ext cx="3175" cy="215926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Connector 58"/>
              <p:cNvCxnSpPr/>
              <p:nvPr/>
            </p:nvCxnSpPr>
            <p:spPr>
              <a:xfrm flipV="1">
                <a:off x="3488002" y="3746292"/>
                <a:ext cx="0" cy="866881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Connector 59"/>
              <p:cNvCxnSpPr/>
              <p:nvPr/>
            </p:nvCxnSpPr>
            <p:spPr>
              <a:xfrm flipH="1" flipV="1">
                <a:off x="3976882" y="4095585"/>
                <a:ext cx="0" cy="485835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Connector 60"/>
              <p:cNvCxnSpPr/>
              <p:nvPr/>
            </p:nvCxnSpPr>
            <p:spPr>
              <a:xfrm flipV="1">
                <a:off x="1105504" y="4784645"/>
                <a:ext cx="0" cy="1170131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Connector 61"/>
              <p:cNvCxnSpPr>
                <a:endCxn id="78870" idx="2"/>
              </p:cNvCxnSpPr>
              <p:nvPr/>
            </p:nvCxnSpPr>
            <p:spPr>
              <a:xfrm flipH="1" flipV="1">
                <a:off x="4332431" y="4784645"/>
                <a:ext cx="0" cy="593798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8884" name="Picture 62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24396" y="4567782"/>
                <a:ext cx="228912" cy="2174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8885" name="TextBox 63"/>
              <p:cNvSpPr txBox="1">
                <a:spLocks noChangeArrowheads="1"/>
              </p:cNvSpPr>
              <p:nvPr/>
            </p:nvSpPr>
            <p:spPr bwMode="auto">
              <a:xfrm>
                <a:off x="16635" y="5346005"/>
                <a:ext cx="1158113" cy="5078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Calibri" charset="0"/>
                    <a:ea typeface="MS PGothic" charset="0"/>
                    <a:cs typeface="MS PGothic" charset="0"/>
                  </a:defRPr>
                </a:lvl9pPr>
              </a:lstStyle>
              <a:p>
                <a:pPr algn="ctr"/>
                <a:r>
                  <a:rPr lang="de-DE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Planung für die</a:t>
                </a:r>
                <a:br>
                  <a:rPr lang="de-DE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</a:br>
                <a:r>
                  <a:rPr lang="de-DE" sz="1100" dirty="0">
                    <a:solidFill>
                      <a:srgbClr val="7EBD6F"/>
                    </a:solidFill>
                    <a:latin typeface="Arial" panose="020B0604020202020204" pitchFamily="34" charset="0"/>
                    <a:cs typeface="Arial" panose="020B0604020202020204" pitchFamily="34" charset="0"/>
                  </a:rPr>
                  <a:t>Fotoaufnahmen festlegen</a:t>
                </a:r>
              </a:p>
            </p:txBody>
          </p:sp>
          <p:cxnSp>
            <p:nvCxnSpPr>
              <p:cNvPr id="65" name="Straight Connector 64"/>
              <p:cNvCxnSpPr/>
              <p:nvPr/>
            </p:nvCxnSpPr>
            <p:spPr>
              <a:xfrm flipH="1" flipV="1">
                <a:off x="537261" y="4784645"/>
                <a:ext cx="0" cy="593798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Straight Connector 65"/>
              <p:cNvCxnSpPr/>
              <p:nvPr/>
            </p:nvCxnSpPr>
            <p:spPr>
              <a:xfrm flipH="1" flipV="1">
                <a:off x="2000726" y="4784645"/>
                <a:ext cx="0" cy="593798"/>
              </a:xfrm>
              <a:prstGeom prst="line">
                <a:avLst/>
              </a:prstGeom>
              <a:ln>
                <a:solidFill>
                  <a:srgbClr val="7EBD6F"/>
                </a:solidFill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8856" name="Group 68"/>
          <p:cNvGrpSpPr>
            <a:grpSpLocks/>
          </p:cNvGrpSpPr>
          <p:nvPr/>
        </p:nvGrpSpPr>
        <p:grpSpPr bwMode="auto">
          <a:xfrm>
            <a:off x="8477250" y="6178550"/>
            <a:ext cx="502158" cy="406400"/>
            <a:chOff x="8476730" y="6178787"/>
            <a:chExt cx="360043" cy="406290"/>
          </a:xfrm>
        </p:grpSpPr>
        <p:pic>
          <p:nvPicPr>
            <p:cNvPr id="78861" name="Picture 69" descr="o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8862" name="TextBox 70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12</a:t>
              </a:r>
            </a:p>
          </p:txBody>
        </p:sp>
      </p:grpSp>
      <p:sp>
        <p:nvSpPr>
          <p:cNvPr id="78857" name="Title 1"/>
          <p:cNvSpPr txBox="1">
            <a:spLocks/>
          </p:cNvSpPr>
          <p:nvPr/>
        </p:nvSpPr>
        <p:spPr bwMode="auto">
          <a:xfrm>
            <a:off x="333375" y="219075"/>
            <a:ext cx="81883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de-DE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 können Bilder </a:t>
            </a:r>
            <a:br>
              <a:rPr lang="de-DE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manipuliert werden?</a:t>
            </a:r>
          </a:p>
        </p:txBody>
      </p:sp>
      <p:pic>
        <p:nvPicPr>
          <p:cNvPr id="78859" name="Picture 1" descr="cameraPRO.pn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427" y="1983933"/>
            <a:ext cx="989115" cy="878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TextBox 73"/>
          <p:cNvSpPr txBox="1"/>
          <p:nvPr/>
        </p:nvSpPr>
        <p:spPr>
          <a:xfrm>
            <a:off x="3738040" y="1602149"/>
            <a:ext cx="1635604" cy="348813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de-DE" sz="20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Aufnahmen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286532" y="2316410"/>
            <a:ext cx="2127154" cy="48628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de-DE" sz="3200" dirty="0">
                <a:solidFill>
                  <a:schemeClr val="accent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Nachher</a:t>
            </a:r>
          </a:p>
        </p:txBody>
      </p:sp>
      <p:sp>
        <p:nvSpPr>
          <p:cNvPr id="76" name="TextBox 75"/>
          <p:cNvSpPr txBox="1"/>
          <p:nvPr/>
        </p:nvSpPr>
        <p:spPr>
          <a:xfrm>
            <a:off x="1129792" y="2302826"/>
            <a:ext cx="1635604" cy="502702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de-DE" sz="3200" dirty="0">
                <a:solidFill>
                  <a:srgbClr val="7EBD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Vorher</a:t>
            </a:r>
          </a:p>
        </p:txBody>
      </p:sp>
    </p:spTree>
    <p:extLst>
      <p:ext uri="{BB962C8B-B14F-4D97-AF65-F5344CB8AC3E}">
        <p14:creationId xmlns:p14="http://schemas.microsoft.com/office/powerpoint/2010/main" val="2979679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crop-blob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"/>
            <a:ext cx="9144000" cy="3055147"/>
          </a:xfrm>
          <a:prstGeom prst="rect">
            <a:avLst/>
          </a:prstGeom>
        </p:spPr>
      </p:pic>
      <p:pic>
        <p:nvPicPr>
          <p:cNvPr id="14" name="Picture 13" descr="crop-blob2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sp>
        <p:nvSpPr>
          <p:cNvPr id="79876" name="Title 1"/>
          <p:cNvSpPr txBox="1">
            <a:spLocks/>
          </p:cNvSpPr>
          <p:nvPr/>
        </p:nvSpPr>
        <p:spPr bwMode="auto">
          <a:xfrm>
            <a:off x="363538" y="325438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>
              <a:lnSpc>
                <a:spcPts val="4475"/>
              </a:lnSpc>
            </a:pPr>
            <a:r>
              <a:rPr lang="de-DE" sz="4000" dirty="0">
                <a:solidFill>
                  <a:srgbClr val="458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Warum greifen die kommerziellen Massenmedien oft auf retuschierte Bilder zurück?</a:t>
            </a:r>
          </a:p>
        </p:txBody>
      </p:sp>
      <p:grpSp>
        <p:nvGrpSpPr>
          <p:cNvPr id="79877" name="Group 12"/>
          <p:cNvGrpSpPr>
            <a:grpSpLocks/>
          </p:cNvGrpSpPr>
          <p:nvPr/>
        </p:nvGrpSpPr>
        <p:grpSpPr bwMode="auto">
          <a:xfrm>
            <a:off x="8477250" y="6178550"/>
            <a:ext cx="520446" cy="406400"/>
            <a:chOff x="8476730" y="6178787"/>
            <a:chExt cx="360043" cy="406290"/>
          </a:xfrm>
        </p:grpSpPr>
        <p:pic>
          <p:nvPicPr>
            <p:cNvPr id="79880" name="Picture 13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9881" name="TextBox 14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13</a:t>
              </a:r>
            </a:p>
          </p:txBody>
        </p:sp>
      </p:grpSp>
      <p:pic>
        <p:nvPicPr>
          <p:cNvPr id="79878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23190" y="2055897"/>
            <a:ext cx="4858068" cy="404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9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1420424">
            <a:off x="1080089" y="2912213"/>
            <a:ext cx="2213408" cy="2777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7133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15" name="Picture 14" descr="crop-blo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69" y="-17007"/>
            <a:ext cx="3428851" cy="3621763"/>
          </a:xfrm>
          <a:prstGeom prst="rect">
            <a:avLst/>
          </a:prstGeom>
        </p:spPr>
      </p:pic>
      <p:sp>
        <p:nvSpPr>
          <p:cNvPr id="81923" name="Title 1"/>
          <p:cNvSpPr>
            <a:spLocks noGrp="1"/>
          </p:cNvSpPr>
          <p:nvPr>
            <p:ph type="ctrTitle"/>
          </p:nvPr>
        </p:nvSpPr>
        <p:spPr>
          <a:xfrm>
            <a:off x="360363" y="330200"/>
            <a:ext cx="8224837" cy="1470025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Welche Probleme können </a:t>
            </a:r>
            <a:b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</a:br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sich hieraus ergeben?</a:t>
            </a:r>
            <a:endParaRPr lang="en-US" sz="4000" dirty="0"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81925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81928" name="Picture 10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1929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14</a:t>
              </a:r>
            </a:p>
          </p:txBody>
        </p:sp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45" y="1557239"/>
            <a:ext cx="3740188" cy="4570511"/>
          </a:xfrm>
          <a:prstGeom prst="rect">
            <a:avLst/>
          </a:prstGeom>
        </p:spPr>
      </p:pic>
      <p:pic>
        <p:nvPicPr>
          <p:cNvPr id="11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61937" y="1089087"/>
            <a:ext cx="5315709" cy="376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06721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op-blob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5514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8665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2" name="Title 1"/>
          <p:cNvSpPr>
            <a:spLocks noGrp="1"/>
          </p:cNvSpPr>
          <p:nvPr>
            <p:ph type="ctrTitle"/>
          </p:nvPr>
        </p:nvSpPr>
        <p:spPr>
          <a:xfrm>
            <a:off x="358775" y="328613"/>
            <a:ext cx="8458200" cy="785812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können wir dagegen tun?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2" name="Picture 10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15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23890" y="1443038"/>
            <a:ext cx="5026888" cy="4470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09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32" name="Picture 31" descr="crop-blo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69" y="-17007"/>
            <a:ext cx="3428851" cy="3621763"/>
          </a:xfrm>
          <a:prstGeom prst="rect">
            <a:avLst/>
          </a:prstGeom>
        </p:spPr>
      </p:pic>
      <p:sp>
        <p:nvSpPr>
          <p:cNvPr id="86019" name="Title 1"/>
          <p:cNvSpPr>
            <a:spLocks noGrp="1"/>
          </p:cNvSpPr>
          <p:nvPr>
            <p:ph type="ctrTitle"/>
          </p:nvPr>
        </p:nvSpPr>
        <p:spPr>
          <a:xfrm>
            <a:off x="361949" y="323850"/>
            <a:ext cx="8522915" cy="830263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Womit beschäftigen wir uns heute?</a:t>
            </a:r>
            <a:endParaRPr lang="en-US" sz="4000" dirty="0"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28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29" name="Picture 10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16</a:t>
              </a:r>
            </a:p>
          </p:txBody>
        </p:sp>
      </p:grpSp>
      <p:pic>
        <p:nvPicPr>
          <p:cNvPr id="46" name="Picture 1" descr="What-Circle-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00" y="2285495"/>
            <a:ext cx="2648238" cy="164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" descr="bodyconfidenc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480" y="2853820"/>
            <a:ext cx="1896341" cy="49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Group 24"/>
          <p:cNvGrpSpPr/>
          <p:nvPr/>
        </p:nvGrpSpPr>
        <p:grpSpPr>
          <a:xfrm>
            <a:off x="2799105" y="3810000"/>
            <a:ext cx="2800417" cy="2208213"/>
            <a:chOff x="2799105" y="3810000"/>
            <a:chExt cx="2800417" cy="2208213"/>
          </a:xfrm>
        </p:grpSpPr>
        <p:pic>
          <p:nvPicPr>
            <p:cNvPr id="26" name="Picture 5" descr="What-Arrow-3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9105" y="3810000"/>
              <a:ext cx="1150937" cy="801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29" descr="What-Circle-2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3393" y="4551363"/>
              <a:ext cx="21780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3" name="TextBox 32"/>
            <p:cNvSpPr txBox="1"/>
            <p:nvPr/>
          </p:nvSpPr>
          <p:spPr>
            <a:xfrm>
              <a:off x="2901540" y="4828736"/>
              <a:ext cx="2697982" cy="83099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und</a:t>
              </a:r>
              <a:b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soziale Netzwerke, </a:t>
              </a:r>
              <a:b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Fotos, Filme etc.</a:t>
              </a: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3480142" y="3341688"/>
            <a:ext cx="3701799" cy="1347787"/>
            <a:chOff x="3480142" y="3341688"/>
            <a:chExt cx="3701799" cy="1347787"/>
          </a:xfrm>
        </p:grpSpPr>
        <p:pic>
          <p:nvPicPr>
            <p:cNvPr id="35" name="Picture 4" descr="What-Arrow-2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0142" y="3341688"/>
              <a:ext cx="1433513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27" descr="What-Circle-2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7678" y="3341688"/>
              <a:ext cx="2354263" cy="1347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TextBox 36"/>
            <p:cNvSpPr txBox="1"/>
            <p:nvPr/>
          </p:nvSpPr>
          <p:spPr>
            <a:xfrm>
              <a:off x="5057703" y="3737698"/>
              <a:ext cx="1840881" cy="58477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Kommerzielle Massenmedien</a:t>
              </a:r>
            </a:p>
          </p:txBody>
        </p:sp>
      </p:grpSp>
      <p:pic>
        <p:nvPicPr>
          <p:cNvPr id="38" name="Picture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10153">
            <a:off x="6790277" y="3572945"/>
            <a:ext cx="1694738" cy="203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2568" y="4493954"/>
            <a:ext cx="2246016" cy="264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Photocopy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290018" y="1424326"/>
            <a:ext cx="4102964" cy="1548518"/>
          </a:xfrm>
          <a:prstGeom prst="rect">
            <a:avLst/>
          </a:prstGeom>
        </p:spPr>
      </p:pic>
      <p:pic>
        <p:nvPicPr>
          <p:cNvPr id="75" name="Picture 17"/>
          <p:cNvPicPr>
            <a:picLocks noChangeAspect="1"/>
          </p:cNvPicPr>
          <p:nvPr/>
        </p:nvPicPr>
        <p:blipFill>
          <a:blip r:embed="rId1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135471" y="1070254"/>
            <a:ext cx="1164109" cy="227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7103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1" name="Picture 17" descr="blob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0" y="-1"/>
            <a:ext cx="903481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8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de-DE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</a:t>
              </a:r>
            </a:p>
          </p:txBody>
        </p:sp>
      </p:grpSp>
      <p:sp>
        <p:nvSpPr>
          <p:cNvPr id="9" name="Title 1"/>
          <p:cNvSpPr txBox="1">
            <a:spLocks/>
          </p:cNvSpPr>
          <p:nvPr/>
        </p:nvSpPr>
        <p:spPr bwMode="auto">
          <a:xfrm>
            <a:off x="334963" y="328613"/>
            <a:ext cx="9941151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 kern="1200">
                <a:solidFill>
                  <a:srgbClr val="4580B3"/>
                </a:solidFill>
                <a:latin typeface="Helvetica Neue Ligh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2pPr>
            <a:lvl3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3pPr>
            <a:lvl4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4pPr>
            <a:lvl5pPr algn="l" defTabSz="457200" rtl="0" eaLnBrk="0" fontAlgn="base" hangingPunct="0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MS PGothic" panose="020B0600070205080204" pitchFamily="34" charset="-128"/>
                <a:cs typeface="MS PGothic" panose="020B0600070205080204" pitchFamily="34" charset="-128"/>
              </a:defRPr>
            </a:lvl5pPr>
            <a:lvl6pPr marL="4572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6pPr>
            <a:lvl7pPr marL="9144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7pPr>
            <a:lvl8pPr marL="13716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8pPr>
            <a:lvl9pPr marL="1828800" algn="l" defTabSz="457200" rtl="0" fontAlgn="base">
              <a:lnSpc>
                <a:spcPts val="4475"/>
              </a:lnSpc>
              <a:spcBef>
                <a:spcPct val="0"/>
              </a:spcBef>
              <a:spcAft>
                <a:spcPct val="0"/>
              </a:spcAft>
              <a:defRPr sz="5000">
                <a:solidFill>
                  <a:srgbClr val="4580B3"/>
                </a:solidFill>
                <a:latin typeface="Helvetica Neue Light" charset="0"/>
                <a:ea typeface="ＭＳ Ｐゴシック" charset="0"/>
              </a:defRPr>
            </a:lvl9pPr>
          </a:lstStyle>
          <a:p>
            <a:r>
              <a:rPr lang="de-DE" sz="33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Welche Probleme können entstehen,</a:t>
            </a:r>
            <a:br>
              <a:rPr lang="de-DE" sz="33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</a:br>
            <a:r>
              <a:rPr lang="de-DE" sz="33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wenn wir uns mit anderen vergleichen? </a:t>
            </a:r>
          </a:p>
        </p:txBody>
      </p:sp>
      <p:pic>
        <p:nvPicPr>
          <p:cNvPr id="3" name="Film_Dove_Wenn ich etwas ändern könnt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56144" y="1785459"/>
            <a:ext cx="7755919" cy="434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10" name="Picture 9" descr="crop-blo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69" y="-17007"/>
            <a:ext cx="3428851" cy="3621763"/>
          </a:xfrm>
          <a:prstGeom prst="rect">
            <a:avLst/>
          </a:prstGeom>
        </p:spPr>
      </p:pic>
      <p:sp>
        <p:nvSpPr>
          <p:cNvPr id="88067" name="Title 1"/>
          <p:cNvSpPr>
            <a:spLocks noGrp="1"/>
          </p:cNvSpPr>
          <p:nvPr>
            <p:ph type="ctrTitle"/>
          </p:nvPr>
        </p:nvSpPr>
        <p:spPr>
          <a:xfrm>
            <a:off x="334962" y="328613"/>
            <a:ext cx="8815757" cy="13716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de-DE" sz="33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Wie lassen sich Fotos, Filme, etc. </a:t>
            </a:r>
            <a:br>
              <a:rPr lang="de-DE" sz="33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</a:br>
            <a:r>
              <a:rPr lang="de-DE" sz="33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manipulieren, die von euch und euren Freundinnen und Freunden gestaltet werden? </a:t>
            </a:r>
            <a:endParaRPr lang="en-GB" sz="3300" dirty="0"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215" y="1936357"/>
            <a:ext cx="6964231" cy="1855240"/>
          </a:xfrm>
          <a:prstGeom prst="rect">
            <a:avLst/>
          </a:prstGeom>
        </p:spPr>
      </p:pic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2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18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0153" y="4209795"/>
            <a:ext cx="6975686" cy="2127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346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15" name="Picture 14" descr="crop-blob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"/>
            <a:ext cx="9144000" cy="3055147"/>
          </a:xfrm>
          <a:prstGeom prst="rect">
            <a:avLst/>
          </a:prstGeom>
        </p:spPr>
      </p:pic>
      <p:sp>
        <p:nvSpPr>
          <p:cNvPr id="90118" name="Title 1"/>
          <p:cNvSpPr txBox="1">
            <a:spLocks/>
          </p:cNvSpPr>
          <p:nvPr/>
        </p:nvSpPr>
        <p:spPr bwMode="auto">
          <a:xfrm>
            <a:off x="334963" y="328613"/>
            <a:ext cx="7908925" cy="66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>
              <a:lnSpc>
                <a:spcPts val="4475"/>
              </a:lnSpc>
            </a:pPr>
            <a:r>
              <a:rPr lang="de-DE" sz="4000" dirty="0">
                <a:solidFill>
                  <a:srgbClr val="458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Welche Probleme können</a:t>
            </a:r>
            <a:br>
              <a:rPr lang="de-DE" sz="4000" dirty="0">
                <a:solidFill>
                  <a:srgbClr val="4580B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4000" dirty="0">
                <a:solidFill>
                  <a:srgbClr val="4580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sich hieraus ergeben?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268" y="1791401"/>
            <a:ext cx="6464657" cy="4570511"/>
          </a:xfrm>
          <a:prstGeom prst="rect">
            <a:avLst/>
          </a:prstGeom>
        </p:spPr>
      </p:pic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3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19</a:t>
              </a:r>
            </a:p>
          </p:txBody>
        </p:sp>
      </p:grpSp>
      <p:pic>
        <p:nvPicPr>
          <p:cNvPr id="10" name="Pictur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34963" y="1646663"/>
            <a:ext cx="3993771" cy="337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81225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rop-blo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pic>
        <p:nvPicPr>
          <p:cNvPr id="18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08277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Hover r:id="rId5" action="ppaction://hlinksldjump"/>
          </p:cNvPr>
          <p:cNvSpPr/>
          <p:nvPr/>
        </p:nvSpPr>
        <p:spPr>
          <a:xfrm>
            <a:off x="11113" y="-53756"/>
            <a:ext cx="9155113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7412" name="Title 1"/>
          <p:cNvSpPr>
            <a:spLocks noGrp="1"/>
          </p:cNvSpPr>
          <p:nvPr>
            <p:ph type="ctrTitle"/>
          </p:nvPr>
        </p:nvSpPr>
        <p:spPr>
          <a:xfrm>
            <a:off x="366713" y="330200"/>
            <a:ext cx="7772400" cy="754063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ist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Schönheitsdruck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7413" name="Group 9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17423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TextBox 11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</a:p>
          </p:txBody>
        </p:sp>
      </p:grpSp>
      <p:sp>
        <p:nvSpPr>
          <p:cNvPr id="20" name="Rectangle 19">
            <a:hlinkHover r:id="rId7" action="ppaction://hlinksldjump"/>
          </p:cNvPr>
          <p:cNvSpPr/>
          <p:nvPr/>
        </p:nvSpPr>
        <p:spPr>
          <a:xfrm>
            <a:off x="3358713" y="-535763"/>
            <a:ext cx="2779563" cy="75438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pic>
        <p:nvPicPr>
          <p:cNvPr id="23" name="Picture 22" descr="l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1" y="5366224"/>
            <a:ext cx="8326120" cy="217077"/>
          </a:xfrm>
          <a:prstGeom prst="rect">
            <a:avLst/>
          </a:prstGeom>
        </p:spPr>
      </p:pic>
      <p:pic>
        <p:nvPicPr>
          <p:cNvPr id="17414" name="Picture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022" y="3055600"/>
            <a:ext cx="1373656" cy="224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3691" y="3385184"/>
            <a:ext cx="1187031" cy="192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" name="Picture 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8902" y="1156180"/>
            <a:ext cx="1913762" cy="217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503" y="1386725"/>
            <a:ext cx="1423955" cy="194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2084" y="1386725"/>
            <a:ext cx="1040818" cy="20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2"/>
          <p:cNvGrpSpPr/>
          <p:nvPr/>
        </p:nvGrpSpPr>
        <p:grpSpPr>
          <a:xfrm>
            <a:off x="707106" y="5518126"/>
            <a:ext cx="7542366" cy="966492"/>
            <a:chOff x="707106" y="5518126"/>
            <a:chExt cx="7542366" cy="966492"/>
          </a:xfrm>
        </p:grpSpPr>
        <p:sp>
          <p:nvSpPr>
            <p:cNvPr id="21" name="Oval 20"/>
            <p:cNvSpPr/>
            <p:nvPr/>
          </p:nvSpPr>
          <p:spPr>
            <a:xfrm rot="19740000">
              <a:off x="3320867" y="5536371"/>
              <a:ext cx="707407" cy="899380"/>
            </a:xfrm>
            <a:prstGeom prst="ellipse">
              <a:avLst/>
            </a:prstGeom>
            <a:solidFill>
              <a:srgbClr val="C5E3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Oval 21"/>
            <p:cNvSpPr/>
            <p:nvPr/>
          </p:nvSpPr>
          <p:spPr>
            <a:xfrm rot="19740000">
              <a:off x="707106" y="5550121"/>
              <a:ext cx="707407" cy="899381"/>
            </a:xfrm>
            <a:prstGeom prst="ellipse">
              <a:avLst/>
            </a:prstGeom>
            <a:solidFill>
              <a:srgbClr val="CEE7AF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>
              <a:hlinkClick r:id="rId14" action="ppaction://hlinksldjump"/>
            </p:cNvPr>
            <p:cNvSpPr/>
            <p:nvPr/>
          </p:nvSpPr>
          <p:spPr>
            <a:xfrm rot="19740000">
              <a:off x="2010108" y="5568073"/>
              <a:ext cx="707407" cy="899380"/>
            </a:xfrm>
            <a:prstGeom prst="ellipse">
              <a:avLst/>
            </a:prstGeom>
            <a:solidFill>
              <a:srgbClr val="C5E3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 rot="19740000">
              <a:off x="4761869" y="5585237"/>
              <a:ext cx="707407" cy="899381"/>
            </a:xfrm>
            <a:prstGeom prst="ellipse">
              <a:avLst/>
            </a:prstGeom>
            <a:solidFill>
              <a:srgbClr val="C5E3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 rot="19740000">
              <a:off x="6188282" y="5550121"/>
              <a:ext cx="707407" cy="899380"/>
            </a:xfrm>
            <a:prstGeom prst="ellipse">
              <a:avLst/>
            </a:prstGeom>
            <a:solidFill>
              <a:srgbClr val="C5E3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 rot="19740000">
              <a:off x="7542065" y="5518126"/>
              <a:ext cx="707407" cy="899381"/>
            </a:xfrm>
            <a:prstGeom prst="ellipse">
              <a:avLst/>
            </a:prstGeom>
            <a:solidFill>
              <a:srgbClr val="C5E39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3094" y="5948542"/>
              <a:ext cx="561938" cy="162208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17440" y="5952374"/>
              <a:ext cx="527179" cy="162209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51835" y="5931078"/>
              <a:ext cx="472314" cy="178430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0683" y="5949414"/>
              <a:ext cx="486627" cy="162209"/>
            </a:xfrm>
            <a:prstGeom prst="rect">
              <a:avLst/>
            </a:prstGeom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7937" y="5929438"/>
              <a:ext cx="492420" cy="162209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44140" y="5925611"/>
              <a:ext cx="561938" cy="134040"/>
            </a:xfrm>
            <a:prstGeom prst="rect">
              <a:avLst/>
            </a:prstGeom>
          </p:spPr>
        </p:pic>
      </p:grpSp>
      <p:pic>
        <p:nvPicPr>
          <p:cNvPr id="32" name="Picture 16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927" y="3513180"/>
            <a:ext cx="1459273" cy="18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37871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rop-blob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5514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8665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213" name="Title 1"/>
          <p:cNvSpPr>
            <a:spLocks noGrp="1"/>
          </p:cNvSpPr>
          <p:nvPr>
            <p:ph type="ctrTitle"/>
          </p:nvPr>
        </p:nvSpPr>
        <p:spPr>
          <a:xfrm>
            <a:off x="358775" y="328613"/>
            <a:ext cx="8458200" cy="785812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können wir dagegen tun?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6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7" name="Picture 10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20</a:t>
              </a: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6786" y="1794088"/>
            <a:ext cx="4816807" cy="459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7826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crop-blob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428"/>
            <a:ext cx="9144000" cy="6732504"/>
          </a:xfrm>
          <a:prstGeom prst="rect">
            <a:avLst/>
          </a:prstGeom>
        </p:spPr>
      </p:pic>
      <p:pic>
        <p:nvPicPr>
          <p:cNvPr id="27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1209801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6259" name="Title 1"/>
          <p:cNvSpPr txBox="1">
            <a:spLocks/>
          </p:cNvSpPr>
          <p:nvPr/>
        </p:nvSpPr>
        <p:spPr bwMode="auto">
          <a:xfrm>
            <a:off x="287338" y="323850"/>
            <a:ext cx="7772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</a:t>
            </a:r>
            <a:r>
              <a:rPr lang="en-US" sz="4000" dirty="0" err="1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haben</a:t>
            </a:r>
            <a:r>
              <a:rPr lang="en-US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</a:t>
            </a:r>
            <a:r>
              <a:rPr lang="en-US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gelernt</a:t>
            </a:r>
            <a:r>
              <a:rPr lang="en-US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  <p:pic>
        <p:nvPicPr>
          <p:cNvPr id="2" name="Picture 1" descr="slide-2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131" y="1388286"/>
            <a:ext cx="7557025" cy="5196664"/>
          </a:xfrm>
          <a:prstGeom prst="rect">
            <a:avLst/>
          </a:prstGeom>
        </p:spPr>
      </p:pic>
      <p:grpSp>
        <p:nvGrpSpPr>
          <p:cNvPr id="28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29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21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852516" y="1847205"/>
            <a:ext cx="5730046" cy="707886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Der Druck, einem bestimmten Ideal entsprechen zu müssen, wird von unserer Umwelt ausgeübt.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52516" y="2792516"/>
            <a:ext cx="5730046" cy="138499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Wir müssen uns in Erinnerung </a:t>
            </a:r>
            <a:b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rufen, dass die Bilder von </a:t>
            </a:r>
            <a:b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Menschen in den Medien nicht </a:t>
            </a:r>
            <a:b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immer der Realität entsprechen</a:t>
            </a:r>
            <a:r>
              <a:rPr lang="de-DE" dirty="0">
                <a:solidFill>
                  <a:srgbClr val="906EB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52516" y="4427042"/>
            <a:ext cx="5730046" cy="132343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Erläutere, warum es weder </a:t>
            </a:r>
            <a:b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realistisch noch angemessen </a:t>
            </a:r>
            <a:b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ist, sich mit diesen Bildern </a:t>
            </a:r>
            <a:b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000" dirty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 vergleichen. </a:t>
            </a:r>
          </a:p>
        </p:txBody>
      </p:sp>
    </p:spTree>
    <p:extLst>
      <p:ext uri="{BB962C8B-B14F-4D97-AF65-F5344CB8AC3E}">
        <p14:creationId xmlns:p14="http://schemas.microsoft.com/office/powerpoint/2010/main" val="433379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rop-blob4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05514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8665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8309" name="Title 1"/>
          <p:cNvSpPr txBox="1">
            <a:spLocks/>
          </p:cNvSpPr>
          <p:nvPr/>
        </p:nvSpPr>
        <p:spPr bwMode="auto">
          <a:xfrm>
            <a:off x="287338" y="323850"/>
            <a:ext cx="8412162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de-DE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Setze dich für Veränderungen ein!</a:t>
            </a:r>
          </a:p>
        </p:txBody>
      </p: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4" name="Picture 10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22</a:t>
              </a:r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0848" y="1984047"/>
            <a:ext cx="5076114" cy="4397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2844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4488665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crop-blob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7" y="0"/>
            <a:ext cx="9144000" cy="3055147"/>
          </a:xfrm>
          <a:prstGeom prst="rect">
            <a:avLst/>
          </a:prstGeom>
        </p:spPr>
      </p:pic>
      <p:sp>
        <p:nvSpPr>
          <p:cNvPr id="100357" name="Title 1"/>
          <p:cNvSpPr txBox="1">
            <a:spLocks/>
          </p:cNvSpPr>
          <p:nvPr/>
        </p:nvSpPr>
        <p:spPr bwMode="auto">
          <a:xfrm>
            <a:off x="287338" y="323850"/>
            <a:ext cx="77724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en-US" sz="4000" dirty="0" err="1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Herzlichen</a:t>
            </a:r>
            <a:r>
              <a:rPr lang="en-US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Glückwunsch</a:t>
            </a:r>
            <a:r>
              <a:rPr lang="en-US" sz="4000" dirty="0">
                <a:solidFill>
                  <a:srgbClr val="5B82B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</p:txBody>
      </p: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8441864" y="6178550"/>
            <a:ext cx="443001" cy="406400"/>
            <a:chOff x="8441226" y="6178787"/>
            <a:chExt cx="444567" cy="406290"/>
          </a:xfrm>
        </p:grpSpPr>
        <p:pic>
          <p:nvPicPr>
            <p:cNvPr id="12" name="Picture 10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TextBox 11"/>
            <p:cNvSpPr txBox="1">
              <a:spLocks noChangeArrowheads="1"/>
            </p:cNvSpPr>
            <p:nvPr/>
          </p:nvSpPr>
          <p:spPr bwMode="auto">
            <a:xfrm>
              <a:off x="8441226" y="6211747"/>
              <a:ext cx="444567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23</a:t>
              </a:r>
            </a:p>
          </p:txBody>
        </p:sp>
      </p:grpSp>
      <p:sp>
        <p:nvSpPr>
          <p:cNvPr id="14" name="Title 1"/>
          <p:cNvSpPr txBox="1">
            <a:spLocks/>
          </p:cNvSpPr>
          <p:nvPr/>
        </p:nvSpPr>
        <p:spPr bwMode="auto">
          <a:xfrm>
            <a:off x="323591" y="1214121"/>
            <a:ext cx="8493443" cy="156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>
            <a:lvl1pPr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MS PGothic" charset="0"/>
                <a:cs typeface="MS PGothic" charset="0"/>
              </a:defRPr>
            </a:lvl9pPr>
          </a:lstStyle>
          <a:p>
            <a:pPr eaLnBrk="1" hangingPunct="1"/>
            <a:r>
              <a:rPr lang="de-DE" sz="2800" dirty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Hiermit habt ihr den Kurzworkshop aus den </a:t>
            </a:r>
            <a:br>
              <a:rPr lang="de-DE" sz="2800" dirty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sz="2800" dirty="0">
                <a:solidFill>
                  <a:srgbClr val="6F6F6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Dove Schulworkshops zur Entwicklung eines positiven Körpergefühls abgeschlossen.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438" y="3177791"/>
            <a:ext cx="1709737" cy="147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3281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crop-blo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pic>
        <p:nvPicPr>
          <p:cNvPr id="34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08277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Hover r:id="rId5" action="ppaction://hlinksldjump"/>
          </p:cNvPr>
          <p:cNvSpPr/>
          <p:nvPr/>
        </p:nvSpPr>
        <p:spPr>
          <a:xfrm>
            <a:off x="-160421" y="0"/>
            <a:ext cx="9315534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7412" name="Title 1"/>
          <p:cNvSpPr>
            <a:spLocks noGrp="1"/>
          </p:cNvSpPr>
          <p:nvPr>
            <p:ph type="ctrTitle"/>
          </p:nvPr>
        </p:nvSpPr>
        <p:spPr>
          <a:xfrm>
            <a:off x="366713" y="330200"/>
            <a:ext cx="7772400" cy="754063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ist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Schönheitsdruck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7413" name="Group 9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17423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TextBox 11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</a:p>
          </p:txBody>
        </p:sp>
      </p:grpSp>
      <p:pic>
        <p:nvPicPr>
          <p:cNvPr id="37" name="Picture 36" descr="l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1" y="5366224"/>
            <a:ext cx="8326120" cy="217077"/>
          </a:xfrm>
          <a:prstGeom prst="rect">
            <a:avLst/>
          </a:prstGeom>
        </p:spPr>
      </p:pic>
      <p:pic>
        <p:nvPicPr>
          <p:cNvPr id="52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3788" y="2813431"/>
            <a:ext cx="1662124" cy="27136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8902" y="1156180"/>
            <a:ext cx="1913762" cy="217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3691" y="3385184"/>
            <a:ext cx="1187031" cy="192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503" y="1386725"/>
            <a:ext cx="1423955" cy="194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6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2084" y="1386725"/>
            <a:ext cx="1040818" cy="20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927" y="3513180"/>
            <a:ext cx="1459273" cy="18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0" name="Group 28"/>
          <p:cNvGrpSpPr>
            <a:grpSpLocks/>
          </p:cNvGrpSpPr>
          <p:nvPr/>
        </p:nvGrpSpPr>
        <p:grpSpPr bwMode="auto">
          <a:xfrm>
            <a:off x="849509" y="4506781"/>
            <a:ext cx="1223256" cy="697880"/>
            <a:chOff x="4916488" y="1544638"/>
            <a:chExt cx="1706024" cy="1069016"/>
          </a:xfrm>
        </p:grpSpPr>
        <p:sp>
          <p:nvSpPr>
            <p:cNvPr id="22" name="Oval 21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3" name="Picture 2" descr="What-Circle-2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7" name="Group 28"/>
          <p:cNvGrpSpPr>
            <a:grpSpLocks/>
          </p:cNvGrpSpPr>
          <p:nvPr/>
        </p:nvGrpSpPr>
        <p:grpSpPr bwMode="auto">
          <a:xfrm>
            <a:off x="1537134" y="3296042"/>
            <a:ext cx="1384741" cy="724277"/>
            <a:chOff x="4916488" y="1544638"/>
            <a:chExt cx="1706024" cy="1069016"/>
          </a:xfrm>
        </p:grpSpPr>
        <p:sp>
          <p:nvSpPr>
            <p:cNvPr id="28" name="Oval 27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9" name="Picture 2" descr="What-Circle-2.png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8" name="Oval 57"/>
          <p:cNvSpPr/>
          <p:nvPr/>
        </p:nvSpPr>
        <p:spPr>
          <a:xfrm rot="19740000">
            <a:off x="3320867" y="5536371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Oval 58"/>
          <p:cNvSpPr/>
          <p:nvPr/>
        </p:nvSpPr>
        <p:spPr>
          <a:xfrm rot="19740000">
            <a:off x="707106" y="5550121"/>
            <a:ext cx="707407" cy="899381"/>
          </a:xfrm>
          <a:prstGeom prst="ellipse">
            <a:avLst/>
          </a:prstGeom>
          <a:solidFill>
            <a:srgbClr val="68AF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hlinkClick r:id="rId15" action="ppaction://hlinksldjump"/>
          </p:cNvPr>
          <p:cNvSpPr/>
          <p:nvPr/>
        </p:nvSpPr>
        <p:spPr>
          <a:xfrm rot="19740000">
            <a:off x="2010108" y="5568073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 rot="19740000">
            <a:off x="4761869" y="5585237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 rot="19740000">
            <a:off x="6188282" y="5550121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 rot="19740000">
            <a:off x="7542065" y="5518126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94" y="5948542"/>
            <a:ext cx="561938" cy="16220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0" y="5952374"/>
            <a:ext cx="527179" cy="16220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35" y="5931078"/>
            <a:ext cx="472314" cy="178430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83" y="5949414"/>
            <a:ext cx="486627" cy="162209"/>
          </a:xfrm>
          <a:prstGeom prst="rect">
            <a:avLst/>
          </a:prstGeom>
        </p:spPr>
      </p:pic>
      <p:pic>
        <p:nvPicPr>
          <p:cNvPr id="68" name="Picture 6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937" y="5929438"/>
            <a:ext cx="492420" cy="162209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40" y="5925611"/>
            <a:ext cx="561938" cy="13404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642185" y="3408223"/>
            <a:ext cx="11484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Gepflegter Bartwuchs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857482" y="4703793"/>
            <a:ext cx="1148481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Wespentaille</a:t>
            </a:r>
          </a:p>
        </p:txBody>
      </p:sp>
    </p:spTree>
    <p:extLst>
      <p:ext uri="{BB962C8B-B14F-4D97-AF65-F5344CB8AC3E}">
        <p14:creationId xmlns:p14="http://schemas.microsoft.com/office/powerpoint/2010/main" val="348009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crop-blo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08277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Hover r:id="rId5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7412" name="Title 1"/>
          <p:cNvSpPr>
            <a:spLocks noGrp="1"/>
          </p:cNvSpPr>
          <p:nvPr>
            <p:ph type="ctrTitle"/>
          </p:nvPr>
        </p:nvSpPr>
        <p:spPr>
          <a:xfrm>
            <a:off x="366713" y="330200"/>
            <a:ext cx="7772400" cy="754063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ist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Schönheitsdruck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7413" name="Group 9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17423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TextBox 11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18" name="Group 28"/>
          <p:cNvGrpSpPr>
            <a:grpSpLocks/>
          </p:cNvGrpSpPr>
          <p:nvPr/>
        </p:nvGrpSpPr>
        <p:grpSpPr bwMode="auto">
          <a:xfrm>
            <a:off x="1833168" y="4370086"/>
            <a:ext cx="1223256" cy="634436"/>
            <a:chOff x="4916488" y="1544638"/>
            <a:chExt cx="1706024" cy="1069016"/>
          </a:xfrm>
        </p:grpSpPr>
        <p:sp>
          <p:nvSpPr>
            <p:cNvPr id="19" name="Oval 18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0" name="Picture 2" descr="What-Circle-2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8" name="Picture 37" descr="l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1" y="5366224"/>
            <a:ext cx="8326120" cy="217077"/>
          </a:xfrm>
          <a:prstGeom prst="rect">
            <a:avLst/>
          </a:prstGeom>
        </p:spPr>
      </p:pic>
      <p:pic>
        <p:nvPicPr>
          <p:cNvPr id="49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8902" y="1156180"/>
            <a:ext cx="1913762" cy="217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47210" y="2884169"/>
            <a:ext cx="1643333" cy="2661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503" y="1386725"/>
            <a:ext cx="1423955" cy="194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2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2084" y="1386725"/>
            <a:ext cx="1040818" cy="20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927" y="3513180"/>
            <a:ext cx="1459273" cy="18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" name="Picture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022" y="3055600"/>
            <a:ext cx="1373656" cy="224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8"/>
          <p:cNvGrpSpPr>
            <a:grpSpLocks/>
          </p:cNvGrpSpPr>
          <p:nvPr/>
        </p:nvGrpSpPr>
        <p:grpSpPr bwMode="auto">
          <a:xfrm>
            <a:off x="4238279" y="3190327"/>
            <a:ext cx="1206721" cy="636374"/>
            <a:chOff x="4916488" y="1544638"/>
            <a:chExt cx="1706024" cy="1069016"/>
          </a:xfrm>
        </p:grpSpPr>
        <p:sp>
          <p:nvSpPr>
            <p:cNvPr id="23" name="Oval 22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5" name="Picture 2" descr="What-Circle-2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5" name="Oval 54"/>
          <p:cNvSpPr/>
          <p:nvPr/>
        </p:nvSpPr>
        <p:spPr>
          <a:xfrm rot="19740000">
            <a:off x="3320867" y="5536371"/>
            <a:ext cx="707407" cy="899380"/>
          </a:xfrm>
          <a:prstGeom prst="ellipse">
            <a:avLst/>
          </a:prstGeom>
          <a:solidFill>
            <a:srgbClr val="79BB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6" name="Oval 55"/>
          <p:cNvSpPr/>
          <p:nvPr/>
        </p:nvSpPr>
        <p:spPr>
          <a:xfrm rot="19740000">
            <a:off x="707106" y="5550121"/>
            <a:ext cx="707407" cy="899381"/>
          </a:xfrm>
          <a:prstGeom prst="ellipse">
            <a:avLst/>
          </a:prstGeom>
          <a:solidFill>
            <a:srgbClr val="CEE7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hlinkClick r:id="rId15" action="ppaction://hlinksldjump"/>
          </p:cNvPr>
          <p:cNvSpPr/>
          <p:nvPr/>
        </p:nvSpPr>
        <p:spPr>
          <a:xfrm rot="19740000">
            <a:off x="2010108" y="5568073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/>
          <p:nvPr/>
        </p:nvSpPr>
        <p:spPr>
          <a:xfrm rot="19740000">
            <a:off x="4761869" y="5585237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/>
          <p:nvPr/>
        </p:nvSpPr>
        <p:spPr>
          <a:xfrm rot="19740000">
            <a:off x="6188282" y="5550121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 rot="19740000">
            <a:off x="7542065" y="5518126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94" y="5948542"/>
            <a:ext cx="561938" cy="162208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0" y="5952374"/>
            <a:ext cx="527179" cy="162209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35" y="5931078"/>
            <a:ext cx="472314" cy="178429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83" y="5949414"/>
            <a:ext cx="486627" cy="162209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937" y="5929438"/>
            <a:ext cx="492420" cy="162209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40" y="5925611"/>
            <a:ext cx="561938" cy="134040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1833168" y="4432553"/>
            <a:ext cx="11484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Üppige Kurven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254901" y="3220792"/>
            <a:ext cx="11484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Breite Schultern</a:t>
            </a:r>
          </a:p>
        </p:txBody>
      </p:sp>
    </p:spTree>
    <p:extLst>
      <p:ext uri="{BB962C8B-B14F-4D97-AF65-F5344CB8AC3E}">
        <p14:creationId xmlns:p14="http://schemas.microsoft.com/office/powerpoint/2010/main" val="131411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crop-blo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08277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Hover r:id="rId5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7412" name="Title 1"/>
          <p:cNvSpPr>
            <a:spLocks noGrp="1"/>
          </p:cNvSpPr>
          <p:nvPr>
            <p:ph type="ctrTitle"/>
          </p:nvPr>
        </p:nvSpPr>
        <p:spPr>
          <a:xfrm>
            <a:off x="366713" y="330200"/>
            <a:ext cx="7772400" cy="754063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ist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Schönheitsdruck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7413" name="Group 9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17423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TextBox 11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5</a:t>
              </a:r>
            </a:p>
          </p:txBody>
        </p:sp>
      </p:grpSp>
      <p:pic>
        <p:nvPicPr>
          <p:cNvPr id="41" name="Picture 40" descr="l3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1" y="5366224"/>
            <a:ext cx="8326120" cy="217077"/>
          </a:xfrm>
          <a:prstGeom prst="rect">
            <a:avLst/>
          </a:prstGeom>
        </p:spPr>
      </p:pic>
      <p:pic>
        <p:nvPicPr>
          <p:cNvPr id="42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8902" y="1156180"/>
            <a:ext cx="1913762" cy="217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503" y="1386725"/>
            <a:ext cx="1423955" cy="194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62084" y="1386725"/>
            <a:ext cx="1040818" cy="203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8" name="Group 28"/>
          <p:cNvGrpSpPr>
            <a:grpSpLocks/>
          </p:cNvGrpSpPr>
          <p:nvPr/>
        </p:nvGrpSpPr>
        <p:grpSpPr bwMode="auto">
          <a:xfrm>
            <a:off x="4611570" y="3410851"/>
            <a:ext cx="1206721" cy="636374"/>
            <a:chOff x="4916488" y="1544638"/>
            <a:chExt cx="1706024" cy="1069016"/>
          </a:xfrm>
        </p:grpSpPr>
        <p:sp>
          <p:nvSpPr>
            <p:cNvPr id="49" name="Oval 48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50" name="Picture 2" descr="What-Circle-2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6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59417" y="3139660"/>
            <a:ext cx="1942292" cy="2466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022" y="3055600"/>
            <a:ext cx="1373656" cy="224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2" name="Oval 51"/>
          <p:cNvSpPr/>
          <p:nvPr/>
        </p:nvSpPr>
        <p:spPr>
          <a:xfrm rot="19740000">
            <a:off x="3320867" y="5536371"/>
            <a:ext cx="707407" cy="899380"/>
          </a:xfrm>
          <a:prstGeom prst="ellipse">
            <a:avLst/>
          </a:prstGeom>
          <a:solidFill>
            <a:srgbClr val="CEE7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Oval 52"/>
          <p:cNvSpPr/>
          <p:nvPr/>
        </p:nvSpPr>
        <p:spPr>
          <a:xfrm rot="19740000">
            <a:off x="707106" y="5550121"/>
            <a:ext cx="707407" cy="899381"/>
          </a:xfrm>
          <a:prstGeom prst="ellipse">
            <a:avLst/>
          </a:prstGeom>
          <a:solidFill>
            <a:srgbClr val="CEE7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hlinkClick r:id="rId14" action="ppaction://hlinksldjump"/>
          </p:cNvPr>
          <p:cNvSpPr/>
          <p:nvPr/>
        </p:nvSpPr>
        <p:spPr>
          <a:xfrm rot="19740000">
            <a:off x="2010108" y="5568073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/>
          <p:nvPr/>
        </p:nvSpPr>
        <p:spPr>
          <a:xfrm rot="19740000">
            <a:off x="4761869" y="5585237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/>
          <p:nvPr/>
        </p:nvSpPr>
        <p:spPr>
          <a:xfrm rot="19740000">
            <a:off x="6188282" y="5550121"/>
            <a:ext cx="707407" cy="899380"/>
          </a:xfrm>
          <a:prstGeom prst="ellipse">
            <a:avLst/>
          </a:prstGeom>
          <a:solidFill>
            <a:srgbClr val="7EBD6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/>
          <p:nvPr/>
        </p:nvSpPr>
        <p:spPr>
          <a:xfrm rot="19740000">
            <a:off x="7542065" y="5518126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8" name="Picture 5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94" y="5948542"/>
            <a:ext cx="561938" cy="162208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0" y="5952374"/>
            <a:ext cx="527179" cy="162209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36" y="5931078"/>
            <a:ext cx="472312" cy="178429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83" y="5949414"/>
            <a:ext cx="486627" cy="162209"/>
          </a:xfrm>
          <a:prstGeom prst="rect">
            <a:avLst/>
          </a:prstGeom>
        </p:spPr>
      </p:pic>
      <p:pic>
        <p:nvPicPr>
          <p:cNvPr id="62" name="Picture 61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937" y="5929438"/>
            <a:ext cx="492420" cy="162208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40" y="5925611"/>
            <a:ext cx="561938" cy="134040"/>
          </a:xfrm>
          <a:prstGeom prst="rect">
            <a:avLst/>
          </a:prstGeom>
        </p:spPr>
      </p:pic>
      <p:pic>
        <p:nvPicPr>
          <p:cNvPr id="64" name="Picture 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3691" y="3385184"/>
            <a:ext cx="1187031" cy="192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oup 28"/>
          <p:cNvGrpSpPr>
            <a:grpSpLocks/>
          </p:cNvGrpSpPr>
          <p:nvPr/>
        </p:nvGrpSpPr>
        <p:grpSpPr bwMode="auto">
          <a:xfrm>
            <a:off x="7146673" y="3246562"/>
            <a:ext cx="1206721" cy="636374"/>
            <a:chOff x="4916488" y="1544638"/>
            <a:chExt cx="1706024" cy="1069016"/>
          </a:xfrm>
        </p:grpSpPr>
        <p:sp>
          <p:nvSpPr>
            <p:cNvPr id="23" name="Oval 22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5" name="Picture 2" descr="What-Circle-2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TextBox 35"/>
          <p:cNvSpPr txBox="1"/>
          <p:nvPr/>
        </p:nvSpPr>
        <p:spPr>
          <a:xfrm>
            <a:off x="4600457" y="3559352"/>
            <a:ext cx="1148481" cy="276999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Dauerwelle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7135560" y="3434387"/>
            <a:ext cx="1198857" cy="26161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1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Markantes Kinn</a:t>
            </a:r>
          </a:p>
        </p:txBody>
      </p:sp>
    </p:spTree>
    <p:extLst>
      <p:ext uri="{BB962C8B-B14F-4D97-AF65-F5344CB8AC3E}">
        <p14:creationId xmlns:p14="http://schemas.microsoft.com/office/powerpoint/2010/main" val="1041084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 descr="crop-blo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pic>
        <p:nvPicPr>
          <p:cNvPr id="28" name="Picture 9"/>
          <p:cNvPicPr>
            <a:picLocks noChangeAspect="1"/>
          </p:cNvPicPr>
          <p:nvPr/>
        </p:nvPicPr>
        <p:blipFill>
          <a:blip r:embed="rId4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2208277"/>
            <a:ext cx="9071762" cy="2382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hlinkHover r:id="rId5" action="ppaction://hlinksldjump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/>
          </a:p>
        </p:txBody>
      </p:sp>
      <p:sp>
        <p:nvSpPr>
          <p:cNvPr id="17412" name="Title 1"/>
          <p:cNvSpPr>
            <a:spLocks noGrp="1"/>
          </p:cNvSpPr>
          <p:nvPr>
            <p:ph type="ctrTitle"/>
          </p:nvPr>
        </p:nvSpPr>
        <p:spPr>
          <a:xfrm>
            <a:off x="366713" y="330200"/>
            <a:ext cx="7772400" cy="754063"/>
          </a:xfrm>
        </p:spPr>
        <p:txBody>
          <a:bodyPr/>
          <a:lstStyle/>
          <a:p>
            <a:pPr eaLnBrk="1" hangingPunct="1"/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ist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Schönheitsdruck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?</a:t>
            </a:r>
            <a:endParaRPr lang="en-US" sz="4000" dirty="0">
              <a:solidFill>
                <a:srgbClr val="A2C9E6"/>
              </a:solidFill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17413" name="Group 9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17423" name="Picture 10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24" name="TextBox 11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6</a:t>
              </a:r>
            </a:p>
          </p:txBody>
        </p:sp>
      </p:grpSp>
      <p:grpSp>
        <p:nvGrpSpPr>
          <p:cNvPr id="18" name="Group 28"/>
          <p:cNvGrpSpPr>
            <a:grpSpLocks/>
          </p:cNvGrpSpPr>
          <p:nvPr/>
        </p:nvGrpSpPr>
        <p:grpSpPr bwMode="auto">
          <a:xfrm>
            <a:off x="6117669" y="1573841"/>
            <a:ext cx="1223256" cy="634436"/>
            <a:chOff x="4916488" y="1544638"/>
            <a:chExt cx="1706024" cy="1069016"/>
          </a:xfrm>
        </p:grpSpPr>
        <p:sp>
          <p:nvSpPr>
            <p:cNvPr id="19" name="Oval 18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0" name="Picture 2" descr="What-Circle-2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6" name="Oval 35"/>
          <p:cNvSpPr/>
          <p:nvPr/>
        </p:nvSpPr>
        <p:spPr>
          <a:xfrm rot="19740000">
            <a:off x="3320867" y="5536371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Oval 36"/>
          <p:cNvSpPr/>
          <p:nvPr/>
        </p:nvSpPr>
        <p:spPr>
          <a:xfrm rot="19740000">
            <a:off x="707106" y="5550121"/>
            <a:ext cx="707407" cy="899381"/>
          </a:xfrm>
          <a:prstGeom prst="ellipse">
            <a:avLst/>
          </a:prstGeom>
          <a:solidFill>
            <a:srgbClr val="CEE7A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8" name="Picture 37" descr="l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891" y="5366224"/>
            <a:ext cx="8326120" cy="217077"/>
          </a:xfrm>
          <a:prstGeom prst="rect">
            <a:avLst/>
          </a:prstGeom>
        </p:spPr>
      </p:pic>
      <p:sp>
        <p:nvSpPr>
          <p:cNvPr id="39" name="Oval 38">
            <a:hlinkClick r:id="rId9" action="ppaction://hlinksldjump"/>
          </p:cNvPr>
          <p:cNvSpPr/>
          <p:nvPr/>
        </p:nvSpPr>
        <p:spPr>
          <a:xfrm rot="19740000">
            <a:off x="2010108" y="5568073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/>
          <p:nvPr/>
        </p:nvSpPr>
        <p:spPr>
          <a:xfrm rot="19740000">
            <a:off x="4761869" y="5585237"/>
            <a:ext cx="707407" cy="899381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/>
          <p:nvPr/>
        </p:nvSpPr>
        <p:spPr>
          <a:xfrm rot="19740000">
            <a:off x="6188282" y="5550121"/>
            <a:ext cx="707407" cy="899380"/>
          </a:xfrm>
          <a:prstGeom prst="ellipse">
            <a:avLst/>
          </a:prstGeom>
          <a:solidFill>
            <a:srgbClr val="C5E39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/>
          <p:nvPr/>
        </p:nvSpPr>
        <p:spPr>
          <a:xfrm rot="19740000">
            <a:off x="7542065" y="5518126"/>
            <a:ext cx="707407" cy="899381"/>
          </a:xfrm>
          <a:prstGeom prst="ellipse">
            <a:avLst/>
          </a:prstGeom>
          <a:solidFill>
            <a:srgbClr val="79BB7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4" name="Picture 4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094" y="5948542"/>
            <a:ext cx="561938" cy="162208"/>
          </a:xfrm>
          <a:prstGeom prst="rect">
            <a:avLst/>
          </a:prstGeom>
        </p:spPr>
      </p:pic>
      <p:pic>
        <p:nvPicPr>
          <p:cNvPr id="45" name="Picture 6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8022" y="3055600"/>
            <a:ext cx="1373656" cy="2242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6" name="Picture 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993691" y="3385184"/>
            <a:ext cx="1187031" cy="1922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6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00927" y="3513180"/>
            <a:ext cx="1459273" cy="1853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8902" y="1156180"/>
            <a:ext cx="1913762" cy="2174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4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65503" y="1386725"/>
            <a:ext cx="1423955" cy="19439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89829" y="1050616"/>
            <a:ext cx="1385329" cy="2703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440" y="5952374"/>
            <a:ext cx="527179" cy="162209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1835" y="5931078"/>
            <a:ext cx="472314" cy="17843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0683" y="5949414"/>
            <a:ext cx="486627" cy="16220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7937" y="5929438"/>
            <a:ext cx="492420" cy="162209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4141" y="5925611"/>
            <a:ext cx="561936" cy="134040"/>
          </a:xfrm>
          <a:prstGeom prst="rect">
            <a:avLst/>
          </a:prstGeom>
        </p:spPr>
      </p:pic>
      <p:grpSp>
        <p:nvGrpSpPr>
          <p:cNvPr id="22" name="Group 28"/>
          <p:cNvGrpSpPr>
            <a:grpSpLocks/>
          </p:cNvGrpSpPr>
          <p:nvPr/>
        </p:nvGrpSpPr>
        <p:grpSpPr bwMode="auto">
          <a:xfrm>
            <a:off x="7730683" y="2390599"/>
            <a:ext cx="1185012" cy="636374"/>
            <a:chOff x="4916488" y="1544638"/>
            <a:chExt cx="1706024" cy="1069016"/>
          </a:xfrm>
        </p:grpSpPr>
        <p:sp>
          <p:nvSpPr>
            <p:cNvPr id="23" name="Oval 22"/>
            <p:cNvSpPr/>
            <p:nvPr/>
          </p:nvSpPr>
          <p:spPr>
            <a:xfrm>
              <a:off x="4927607" y="1574774"/>
              <a:ext cx="1694905" cy="10388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25" name="Picture 2" descr="What-Circle-2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488" y="1544638"/>
              <a:ext cx="1706024" cy="10690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0" name="TextBox 39"/>
          <p:cNvSpPr txBox="1"/>
          <p:nvPr/>
        </p:nvSpPr>
        <p:spPr>
          <a:xfrm>
            <a:off x="7748948" y="2472648"/>
            <a:ext cx="11484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Definierte Muskeln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6125642" y="1686886"/>
            <a:ext cx="1148481" cy="461665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/>
            <a:r>
              <a:rPr lang="de-DE" sz="1200" dirty="0">
                <a:solidFill>
                  <a:srgbClr val="658EB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Schlanke Figur</a:t>
            </a:r>
          </a:p>
        </p:txBody>
      </p:sp>
    </p:spTree>
    <p:extLst>
      <p:ext uri="{BB962C8B-B14F-4D97-AF65-F5344CB8AC3E}">
        <p14:creationId xmlns:p14="http://schemas.microsoft.com/office/powerpoint/2010/main" val="8236411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2" name="Picture 1" descr="crop-blo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69" y="-17007"/>
            <a:ext cx="3428851" cy="3621763"/>
          </a:xfrm>
          <a:prstGeom prst="rect">
            <a:avLst/>
          </a:prstGeom>
        </p:spPr>
      </p:pic>
      <p:sp>
        <p:nvSpPr>
          <p:cNvPr id="68612" name="Title 1"/>
          <p:cNvSpPr>
            <a:spLocks noGrp="1"/>
          </p:cNvSpPr>
          <p:nvPr>
            <p:ph type="ctrTitle"/>
          </p:nvPr>
        </p:nvSpPr>
        <p:spPr>
          <a:xfrm>
            <a:off x="361950" y="323850"/>
            <a:ext cx="7772400" cy="1470025"/>
          </a:xfrm>
        </p:spPr>
        <p:txBody>
          <a:bodyPr/>
          <a:lstStyle/>
          <a:p>
            <a:pPr eaLnBrk="1" hangingPunct="1"/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Woher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kommt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dieser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Druck</a:t>
            </a:r>
            <a:r>
              <a:rPr lang="en-US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?</a:t>
            </a:r>
          </a:p>
        </p:txBody>
      </p:sp>
      <p:grpSp>
        <p:nvGrpSpPr>
          <p:cNvPr id="68613" name="Group 38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68618" name="Picture 39" descr="o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8619" name="TextBox 40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</a:t>
              </a:r>
            </a:p>
          </p:txBody>
        </p:sp>
      </p:grpSp>
      <p:pic>
        <p:nvPicPr>
          <p:cNvPr id="68614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1248" y="903760"/>
            <a:ext cx="4650127" cy="32876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5" name="Picture 1" descr="day-in-life-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098" y="3824288"/>
            <a:ext cx="2884221" cy="2566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6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57850">
            <a:off x="3591387" y="4112657"/>
            <a:ext cx="5059526" cy="226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17" name="Picture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50618" y="1169065"/>
            <a:ext cx="3159495" cy="2780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84" y="4051960"/>
            <a:ext cx="2534928" cy="1482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1294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8" descr="crop-blob5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49950"/>
            <a:ext cx="9144000" cy="2008050"/>
          </a:xfrm>
          <a:prstGeom prst="rect">
            <a:avLst/>
          </a:prstGeom>
        </p:spPr>
      </p:pic>
      <p:pic>
        <p:nvPicPr>
          <p:cNvPr id="14" name="Picture 13" descr="crop-blob4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82"/>
            <a:ext cx="9144000" cy="3055147"/>
          </a:xfrm>
          <a:prstGeom prst="rect">
            <a:avLst/>
          </a:prstGeom>
        </p:spPr>
      </p:pic>
      <p:pic>
        <p:nvPicPr>
          <p:cNvPr id="21" name="Picture 20" descr="slide-8-professional-media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677" y="1493947"/>
            <a:ext cx="4019099" cy="4983680"/>
          </a:xfrm>
          <a:prstGeom prst="rect">
            <a:avLst/>
          </a:prstGeom>
        </p:spPr>
      </p:pic>
      <p:sp>
        <p:nvSpPr>
          <p:cNvPr id="70660" name="Title 1"/>
          <p:cNvSpPr>
            <a:spLocks noGrp="1"/>
          </p:cNvSpPr>
          <p:nvPr>
            <p:ph type="ctrTitle"/>
          </p:nvPr>
        </p:nvSpPr>
        <p:spPr>
          <a:xfrm>
            <a:off x="361949" y="323850"/>
            <a:ext cx="8474075" cy="706438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Was verstehen wir unter Medien?</a:t>
            </a:r>
            <a:endParaRPr lang="en-US" sz="4000" dirty="0"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grpSp>
        <p:nvGrpSpPr>
          <p:cNvPr id="70661" name="Group 38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70683" name="Picture 39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684" name="TextBox 40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</a:t>
              </a: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683590" y="3473400"/>
            <a:ext cx="1704975" cy="1069975"/>
            <a:chOff x="3683590" y="3473400"/>
            <a:chExt cx="1704975" cy="1069975"/>
          </a:xfrm>
        </p:grpSpPr>
        <p:grpSp>
          <p:nvGrpSpPr>
            <p:cNvPr id="70677" name="Group 28"/>
            <p:cNvGrpSpPr>
              <a:grpSpLocks/>
            </p:cNvGrpSpPr>
            <p:nvPr/>
          </p:nvGrpSpPr>
          <p:grpSpPr bwMode="auto">
            <a:xfrm>
              <a:off x="3683590" y="3473400"/>
              <a:ext cx="1704975" cy="1069975"/>
              <a:chOff x="4916488" y="1544638"/>
              <a:chExt cx="1706024" cy="1069016"/>
            </a:xfrm>
          </p:grpSpPr>
          <p:sp>
            <p:nvSpPr>
              <p:cNvPr id="30" name="Oval 29"/>
              <p:cNvSpPr/>
              <p:nvPr/>
            </p:nvSpPr>
            <p:spPr>
              <a:xfrm>
                <a:off x="4927607" y="1574774"/>
                <a:ext cx="1694905" cy="103888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pic>
            <p:nvPicPr>
              <p:cNvPr id="70680" name="Picture 2" descr="What-Circle-2.png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6488" y="1544638"/>
                <a:ext cx="1706024" cy="1069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24" name="TextBox 23"/>
            <p:cNvSpPr txBox="1"/>
            <p:nvPr/>
          </p:nvSpPr>
          <p:spPr>
            <a:xfrm>
              <a:off x="3685165" y="3715999"/>
              <a:ext cx="1682646" cy="58477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solidFill>
                    <a:srgbClr val="658EB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Kommerzielle Massenmedien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5362027" y="1579464"/>
            <a:ext cx="2436382" cy="1109663"/>
            <a:chOff x="12330223" y="1951225"/>
            <a:chExt cx="2436382" cy="1109663"/>
          </a:xfrm>
        </p:grpSpPr>
        <p:pic>
          <p:nvPicPr>
            <p:cNvPr id="70676" name="Picture 2" descr="What-Circle-2.png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04924" y="1951225"/>
              <a:ext cx="1706563" cy="1109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12330223" y="2047035"/>
              <a:ext cx="2436382" cy="738664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und</a:t>
              </a:r>
              <a:b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soziale Netzwerke,</a:t>
              </a:r>
              <a:b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4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Fotos, Filme etc.</a:t>
              </a:r>
            </a:p>
          </p:txBody>
        </p:sp>
      </p:grpSp>
      <p:pic>
        <p:nvPicPr>
          <p:cNvPr id="20" name="Picture 19" descr="slide-8-social-media-v3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8075" y="1770845"/>
            <a:ext cx="4084076" cy="439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187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crop-blob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3" y="3862925"/>
            <a:ext cx="9144000" cy="2995075"/>
          </a:xfrm>
          <a:prstGeom prst="rect">
            <a:avLst/>
          </a:prstGeom>
        </p:spPr>
      </p:pic>
      <p:pic>
        <p:nvPicPr>
          <p:cNvPr id="25" name="Picture 24" descr="crop-blob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1869" y="-17007"/>
            <a:ext cx="3428851" cy="3621763"/>
          </a:xfrm>
          <a:prstGeom prst="rect">
            <a:avLst/>
          </a:prstGeom>
        </p:spPr>
      </p:pic>
      <p:sp>
        <p:nvSpPr>
          <p:cNvPr id="72707" name="Title 1"/>
          <p:cNvSpPr>
            <a:spLocks noGrp="1"/>
          </p:cNvSpPr>
          <p:nvPr>
            <p:ph type="ctrTitle"/>
          </p:nvPr>
        </p:nvSpPr>
        <p:spPr>
          <a:xfrm>
            <a:off x="361949" y="323850"/>
            <a:ext cx="8474075" cy="830263"/>
          </a:xfrm>
        </p:spPr>
        <p:txBody>
          <a:bodyPr/>
          <a:lstStyle/>
          <a:p>
            <a:pPr eaLnBrk="1" hangingPunct="1"/>
            <a:r>
              <a:rPr lang="de-DE" sz="4000" dirty="0">
                <a:latin typeface="Arial" panose="020B0604020202020204" pitchFamily="34" charset="0"/>
                <a:ea typeface="MS PGothic" charset="0"/>
                <a:cs typeface="Arial" panose="020B0604020202020204" pitchFamily="34" charset="0"/>
              </a:rPr>
              <a:t>Womit beschäftigen wir uns heute?</a:t>
            </a:r>
            <a:endParaRPr lang="en-US" sz="4000" dirty="0">
              <a:latin typeface="Arial" panose="020B0604020202020204" pitchFamily="34" charset="0"/>
              <a:ea typeface="MS PGothic" charset="0"/>
              <a:cs typeface="Arial" panose="020B0604020202020204" pitchFamily="34" charset="0"/>
            </a:endParaRPr>
          </a:p>
        </p:txBody>
      </p:sp>
      <p:pic>
        <p:nvPicPr>
          <p:cNvPr id="72708" name="Picture 1" descr="What-Circle-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6800" y="2285495"/>
            <a:ext cx="2648238" cy="1640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2712" name="Group 5"/>
          <p:cNvGrpSpPr>
            <a:grpSpLocks/>
          </p:cNvGrpSpPr>
          <p:nvPr/>
        </p:nvGrpSpPr>
        <p:grpSpPr bwMode="auto">
          <a:xfrm>
            <a:off x="8477250" y="6178550"/>
            <a:ext cx="358775" cy="406400"/>
            <a:chOff x="8476730" y="6178787"/>
            <a:chExt cx="360043" cy="406290"/>
          </a:xfrm>
        </p:grpSpPr>
        <p:pic>
          <p:nvPicPr>
            <p:cNvPr id="72726" name="Picture 4" descr="o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476730" y="6178787"/>
              <a:ext cx="340993" cy="4062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2727" name="TextBox 2"/>
            <p:cNvSpPr txBox="1">
              <a:spLocks noChangeArrowheads="1"/>
            </p:cNvSpPr>
            <p:nvPr/>
          </p:nvSpPr>
          <p:spPr bwMode="auto">
            <a:xfrm>
              <a:off x="8503872" y="6211747"/>
              <a:ext cx="332901" cy="323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Calibri" charset="0"/>
                  <a:ea typeface="MS PGothic" charset="0"/>
                  <a:cs typeface="MS PGothic" charset="0"/>
                </a:defRPr>
              </a:lvl9pPr>
            </a:lstStyle>
            <a:p>
              <a:r>
                <a:rPr lang="en-US" sz="15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</a:t>
              </a:r>
            </a:p>
          </p:txBody>
        </p:sp>
      </p:grpSp>
      <p:pic>
        <p:nvPicPr>
          <p:cNvPr id="72713" name="Picture 1" descr="bodyconfidence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480" y="2853820"/>
            <a:ext cx="1896341" cy="497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3292817" y="1424326"/>
            <a:ext cx="4100165" cy="1547812"/>
            <a:chOff x="3292817" y="1424326"/>
            <a:chExt cx="4100165" cy="1547812"/>
          </a:xfrm>
        </p:grpSpPr>
        <p:pic>
          <p:nvPicPr>
            <p:cNvPr id="10" name="Picture 3" descr="What-Arrow-1.png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92817" y="1978025"/>
              <a:ext cx="1520825" cy="757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24" name="Picture 2" descr="What-Circle-2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9440" y="1424326"/>
              <a:ext cx="2527300" cy="15478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4673198" y="2007274"/>
              <a:ext cx="2719784" cy="369332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800" dirty="0">
                  <a:solidFill>
                    <a:schemeClr val="accent6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Schönheitsdruck</a:t>
              </a: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2799105" y="3810000"/>
            <a:ext cx="2800417" cy="2208213"/>
            <a:chOff x="2799105" y="3810000"/>
            <a:chExt cx="2800417" cy="2208213"/>
          </a:xfrm>
        </p:grpSpPr>
        <p:pic>
          <p:nvPicPr>
            <p:cNvPr id="16" name="Picture 5" descr="What-Arrow-3.png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9105" y="3810000"/>
              <a:ext cx="1150937" cy="801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20" name="Picture 29" descr="What-Circle-2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3393" y="4551363"/>
              <a:ext cx="2178050" cy="14668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" name="TextBox 27"/>
            <p:cNvSpPr txBox="1"/>
            <p:nvPr/>
          </p:nvSpPr>
          <p:spPr>
            <a:xfrm>
              <a:off x="2901540" y="4851483"/>
              <a:ext cx="2697982" cy="830997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Private und</a:t>
              </a:r>
              <a:b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soziale Netzwerke, </a:t>
              </a:r>
              <a:b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de-DE" sz="16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Fotos, Filme etc.</a:t>
              </a: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480142" y="3341688"/>
            <a:ext cx="3701799" cy="1347787"/>
            <a:chOff x="3480142" y="3341688"/>
            <a:chExt cx="3701799" cy="1347787"/>
          </a:xfrm>
        </p:grpSpPr>
        <p:pic>
          <p:nvPicPr>
            <p:cNvPr id="12" name="Picture 4" descr="What-Arrow-2.png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80142" y="3341688"/>
              <a:ext cx="1433513" cy="4460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722" name="Picture 27" descr="What-Circle-2.png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7678" y="3341688"/>
              <a:ext cx="2354263" cy="13477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TextBox 28"/>
            <p:cNvSpPr txBox="1"/>
            <p:nvPr/>
          </p:nvSpPr>
          <p:spPr>
            <a:xfrm>
              <a:off x="5046266" y="3759119"/>
              <a:ext cx="1840881" cy="584775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600" dirty="0">
                  <a:solidFill>
                    <a:srgbClr val="7EBD6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Kommerzielle Massenmedien</a:t>
              </a:r>
            </a:p>
          </p:txBody>
        </p:sp>
      </p:grpSp>
      <p:pic>
        <p:nvPicPr>
          <p:cNvPr id="22" name="Picture 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-210153">
            <a:off x="6790277" y="3572945"/>
            <a:ext cx="1694738" cy="2032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" name="Picture 17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71956" y="1044632"/>
            <a:ext cx="1164109" cy="2271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52568" y="4493954"/>
            <a:ext cx="2246016" cy="26474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6694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7120</TotalTime>
  <Words>1304</Words>
  <Application>Microsoft Office PowerPoint</Application>
  <PresentationFormat>On-screen Show (4:3)</PresentationFormat>
  <Paragraphs>199</Paragraphs>
  <Slides>23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MS PGothic</vt:lpstr>
      <vt:lpstr>Calibri</vt:lpstr>
      <vt:lpstr>MS PGothic</vt:lpstr>
      <vt:lpstr>Helvetica Neue</vt:lpstr>
      <vt:lpstr>FS Sammy</vt:lpstr>
      <vt:lpstr>Arial</vt:lpstr>
      <vt:lpstr>Helvetica Neue Light</vt:lpstr>
      <vt:lpstr>Office Theme</vt:lpstr>
      <vt:lpstr>PowerPoint Presentation</vt:lpstr>
      <vt:lpstr>Was ist Schönheitsdruck?</vt:lpstr>
      <vt:lpstr>Was ist Schönheitsdruck?</vt:lpstr>
      <vt:lpstr>Was ist Schönheitsdruck?</vt:lpstr>
      <vt:lpstr>Was ist Schönheitsdruck?</vt:lpstr>
      <vt:lpstr>Was ist Schönheitsdruck?</vt:lpstr>
      <vt:lpstr>Woher kommt dieser Druck?</vt:lpstr>
      <vt:lpstr>Was verstehen wir unter Medien?</vt:lpstr>
      <vt:lpstr>Womit beschäftigen wir uns heute?</vt:lpstr>
      <vt:lpstr>PowerPoint Presentation</vt:lpstr>
      <vt:lpstr>Wie können Bilder  manipuliert werden?</vt:lpstr>
      <vt:lpstr>PowerPoint Presentation</vt:lpstr>
      <vt:lpstr>PowerPoint Presentation</vt:lpstr>
      <vt:lpstr>Welche Probleme können  sich hieraus ergeben?</vt:lpstr>
      <vt:lpstr>Was können wir dagegen tun?</vt:lpstr>
      <vt:lpstr>Womit beschäftigen wir uns heute?</vt:lpstr>
      <vt:lpstr>PowerPoint Presentation</vt:lpstr>
      <vt:lpstr>Wie lassen sich Fotos, Filme, etc.  manipulieren, die von euch und euren Freundinnen und Freunden gestaltet werden? </vt:lpstr>
      <vt:lpstr>PowerPoint Presentation</vt:lpstr>
      <vt:lpstr>Was können wir dagegen tun?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Schulz, Nora</cp:lastModifiedBy>
  <cp:revision>406</cp:revision>
  <cp:lastPrinted>2014-07-24T09:07:14Z</cp:lastPrinted>
  <dcterms:created xsi:type="dcterms:W3CDTF">2013-10-09T10:04:07Z</dcterms:created>
  <dcterms:modified xsi:type="dcterms:W3CDTF">2017-01-26T14:32:32Z</dcterms:modified>
</cp:coreProperties>
</file>